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2"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520" autoAdjust="0"/>
  </p:normalViewPr>
  <p:slideViewPr>
    <p:cSldViewPr snapToGrid="0">
      <p:cViewPr>
        <p:scale>
          <a:sx n="46" d="100"/>
          <a:sy n="46" d="100"/>
        </p:scale>
        <p:origin x="-1662" y="-52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FCC12-59E6-4509-A891-F6106E85D374}" type="datetimeFigureOut">
              <a:rPr lang="en-US" smtClean="0"/>
              <a:t>3/3/2020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E1F8-54DE-45E5-80D1-71DD4E64A2D5}" type="slidenum">
              <a:rPr lang="en-US" smtClean="0"/>
              <a:t>‹#›</a:t>
            </a:fld>
            <a:endParaRPr lang="en-US"/>
          </a:p>
        </p:txBody>
      </p:sp>
    </p:spTree>
    <p:extLst>
      <p:ext uri="{BB962C8B-B14F-4D97-AF65-F5344CB8AC3E}">
        <p14:creationId xmlns:p14="http://schemas.microsoft.com/office/powerpoint/2010/main" val="12616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smtClean="0">
                <a:latin typeface="Times New Roman" pitchFamily="18" charset="0"/>
                <a:cs typeface="Times New Roman" pitchFamily="18" charset="0"/>
              </a:rPr>
              <a:t>This presentation discusses the </a:t>
            </a:r>
            <a:r>
              <a:rPr lang="en-US" sz="1200" b="0" i="0" kern="1200" dirty="0" smtClean="0">
                <a:solidFill>
                  <a:schemeClr val="tx1"/>
                </a:solidFill>
                <a:effectLst/>
                <a:latin typeface="+mn-lt"/>
                <a:ea typeface="+mn-ea"/>
                <a:cs typeface="+mn-cs"/>
              </a:rPr>
              <a:t>determinants, indicators and measurements of Middle East Respiratory Syndrome Coronavirus (MERS-</a:t>
            </a:r>
            <a:r>
              <a:rPr lang="en-US" sz="1200" b="0" i="0" kern="1200" dirty="0" err="1" smtClean="0">
                <a:solidFill>
                  <a:schemeClr val="tx1"/>
                </a:solidFill>
                <a:effectLst/>
                <a:latin typeface="+mn-lt"/>
                <a:ea typeface="+mn-ea"/>
                <a:cs typeface="+mn-cs"/>
              </a:rPr>
              <a:t>CoV</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including individual characteristics as well as outside influences and using specific examples. Again, focus</a:t>
            </a:r>
            <a:r>
              <a:rPr lang="en-US" sz="1200" b="0" i="0" kern="1200" baseline="0" dirty="0" smtClean="0">
                <a:solidFill>
                  <a:schemeClr val="tx1"/>
                </a:solidFill>
                <a:effectLst/>
                <a:latin typeface="+mn-lt"/>
                <a:ea typeface="+mn-ea"/>
                <a:cs typeface="+mn-cs"/>
              </a:rPr>
              <a:t> will be on c</a:t>
            </a:r>
            <a:r>
              <a:rPr lang="en-US" sz="1200" b="0" i="0" kern="1200" dirty="0" smtClean="0">
                <a:solidFill>
                  <a:schemeClr val="tx1"/>
                </a:solidFill>
                <a:effectLst/>
                <a:latin typeface="+mn-lt"/>
                <a:ea typeface="+mn-ea"/>
                <a:cs typeface="+mn-cs"/>
              </a:rPr>
              <a:t>omparing and contrasting how these determinants affect health. </a:t>
            </a:r>
            <a:endParaRPr lang="en-US" sz="36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1</a:t>
            </a:fld>
            <a:endParaRPr lang="en-US"/>
          </a:p>
        </p:txBody>
      </p:sp>
    </p:spTree>
    <p:extLst>
      <p:ext uri="{BB962C8B-B14F-4D97-AF65-F5344CB8AC3E}">
        <p14:creationId xmlns:p14="http://schemas.microsoft.com/office/powerpoint/2010/main" val="3113620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Middle East Respiratory Syndrome Coronavirus (MERS - COV) was established to be a virus-related respiratory illness that triggered the notorious coronavirus that thronged Saudi Arabia in the year 2012. This huge family of corona viruses caused various illnesses that ranged from cold to serious grave respirational conditions. Sincerely speaking the illness has become a menace in the region hence calling for further research on the same. For that reason, several aspects concerning the menace have</a:t>
            </a:r>
            <a:r>
              <a:rPr lang="en-US" sz="1200" kern="1200" baseline="0" dirty="0" smtClean="0">
                <a:solidFill>
                  <a:schemeClr val="tx1"/>
                </a:solidFill>
                <a:effectLst/>
                <a:latin typeface="Times New Roman" pitchFamily="18" charset="0"/>
                <a:ea typeface="+mn-ea"/>
                <a:cs typeface="Times New Roman" pitchFamily="18" charset="0"/>
              </a:rPr>
              <a:t> been expounded on as one of the attempts to understand the illness better and come up with ways to reduce the spread if not eliminate it.</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2</a:t>
            </a:fld>
            <a:endParaRPr lang="en-US"/>
          </a:p>
        </p:txBody>
      </p:sp>
    </p:spTree>
    <p:extLst>
      <p:ext uri="{BB962C8B-B14F-4D97-AF65-F5344CB8AC3E}">
        <p14:creationId xmlns:p14="http://schemas.microsoft.com/office/powerpoint/2010/main" val="18240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Although several cases of MERS-</a:t>
            </a:r>
            <a:r>
              <a:rPr lang="en-US" sz="1200" kern="1200" dirty="0" err="1" smtClean="0">
                <a:solidFill>
                  <a:schemeClr val="tx1"/>
                </a:solidFill>
                <a:effectLst/>
                <a:latin typeface="Times New Roman" pitchFamily="18" charset="0"/>
                <a:ea typeface="+mn-ea"/>
                <a:cs typeface="Times New Roman" pitchFamily="18" charset="0"/>
              </a:rPr>
              <a:t>Cov</a:t>
            </a:r>
            <a:r>
              <a:rPr lang="en-US" sz="1200" kern="1200" dirty="0" smtClean="0">
                <a:solidFill>
                  <a:schemeClr val="tx1"/>
                </a:solidFill>
                <a:effectLst/>
                <a:latin typeface="Times New Roman" pitchFamily="18" charset="0"/>
                <a:ea typeface="+mn-ea"/>
                <a:cs typeface="Times New Roman" pitchFamily="18" charset="0"/>
              </a:rPr>
              <a:t> diseases are attributed to spread through human to human infections, scientific researches  showed evidences of dromedary camels being the reservoir custodian. Furthermore, a clear conclusion is yet to be reached, as to how the dromedaries played a role in the virus transmission as well as the precise route or routes of spread. The virus seldom passes from one individual to another unless close contact between the two is established. In several countries, healthcare related outbreaks of MERS-</a:t>
            </a:r>
            <a:r>
              <a:rPr lang="en-US" sz="1200" kern="1200" dirty="0" err="1" smtClean="0">
                <a:solidFill>
                  <a:schemeClr val="tx1"/>
                </a:solidFill>
                <a:effectLst/>
                <a:latin typeface="Times New Roman" pitchFamily="18" charset="0"/>
                <a:ea typeface="+mn-ea"/>
                <a:cs typeface="Times New Roman" pitchFamily="18" charset="0"/>
              </a:rPr>
              <a:t>Cov</a:t>
            </a:r>
            <a:r>
              <a:rPr lang="en-US" sz="1200" kern="1200" dirty="0" smtClean="0">
                <a:solidFill>
                  <a:schemeClr val="tx1"/>
                </a:solidFill>
                <a:effectLst/>
                <a:latin typeface="Times New Roman" pitchFamily="18" charset="0"/>
                <a:ea typeface="+mn-ea"/>
                <a:cs typeface="Times New Roman" pitchFamily="18" charset="0"/>
              </a:rPr>
              <a:t> infections have occurred with  Saudi Arabia topping the list. In order for one to be susceptible to  MERS-COV infections, numerous autonomous risk factors have to be considered and fully met: contact with the dromedary camels a night to onset of the infection, corporeal contact with dromedary camels in the past half a year time period, heart conditions and diabetes mellitus (</a:t>
            </a:r>
            <a:r>
              <a:rPr lang="en-US" sz="1200" kern="1200" dirty="0" err="1" smtClean="0">
                <a:solidFill>
                  <a:schemeClr val="tx1"/>
                </a:solidFill>
                <a:effectLst/>
                <a:latin typeface="Times New Roman" pitchFamily="18" charset="0"/>
                <a:ea typeface="+mn-ea"/>
                <a:cs typeface="Times New Roman" pitchFamily="18" charset="0"/>
              </a:rPr>
              <a:t>Alraddadi</a:t>
            </a:r>
            <a:r>
              <a:rPr lang="en-US" sz="1200" kern="1200" dirty="0" smtClean="0">
                <a:solidFill>
                  <a:schemeClr val="tx1"/>
                </a:solidFill>
                <a:effectLst/>
                <a:latin typeface="Times New Roman" pitchFamily="18" charset="0"/>
                <a:ea typeface="+mn-ea"/>
                <a:cs typeface="Times New Roman" pitchFamily="18" charset="0"/>
              </a:rPr>
              <a:t> et al., 2016).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3</a:t>
            </a:fld>
            <a:endParaRPr lang="en-US"/>
          </a:p>
        </p:txBody>
      </p:sp>
    </p:spTree>
    <p:extLst>
      <p:ext uri="{BB962C8B-B14F-4D97-AF65-F5344CB8AC3E}">
        <p14:creationId xmlns:p14="http://schemas.microsoft.com/office/powerpoint/2010/main" val="324138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It was farther determined that the prevalence risk factors of MERS-COV among camel workers include: establishing contact with camel wastes, routine camel milking activities, poor hygiene before and post animal handling tasks and training activities, and the need for workers with respiratory symptoms necessitating   sleepovers in hospitals.</a:t>
            </a:r>
          </a:p>
          <a:p>
            <a:r>
              <a:rPr lang="en-US" sz="1200" kern="1200" dirty="0" smtClean="0">
                <a:solidFill>
                  <a:schemeClr val="tx1"/>
                </a:solidFill>
                <a:effectLst/>
                <a:latin typeface="Times New Roman" pitchFamily="18" charset="0"/>
                <a:ea typeface="+mn-ea"/>
                <a:cs typeface="Times New Roman" pitchFamily="18" charset="0"/>
              </a:rPr>
              <a:t> </a:t>
            </a:r>
          </a:p>
          <a:p>
            <a:r>
              <a:rPr lang="en-US" sz="1200" kern="1200" dirty="0" smtClean="0">
                <a:solidFill>
                  <a:schemeClr val="tx1"/>
                </a:solidFill>
                <a:effectLst/>
                <a:latin typeface="Times New Roman" pitchFamily="18" charset="0"/>
                <a:ea typeface="+mn-ea"/>
                <a:cs typeface="Times New Roman" pitchFamily="18" charset="0"/>
              </a:rPr>
              <a:t>Consequently, after known exposure to infected herd, the viral sequencing determined existence of camel to human transmission of MERS – </a:t>
            </a:r>
            <a:r>
              <a:rPr lang="en-US" sz="1200" kern="1200" dirty="0" err="1" smtClean="0">
                <a:solidFill>
                  <a:schemeClr val="tx1"/>
                </a:solidFill>
                <a:effectLst/>
                <a:latin typeface="Times New Roman" pitchFamily="18" charset="0"/>
                <a:ea typeface="+mn-ea"/>
                <a:cs typeface="Times New Roman" pitchFamily="18" charset="0"/>
              </a:rPr>
              <a:t>Cov</a:t>
            </a:r>
            <a:r>
              <a:rPr lang="en-US" sz="1200" kern="1200" dirty="0" smtClean="0">
                <a:solidFill>
                  <a:schemeClr val="tx1"/>
                </a:solidFill>
                <a:effectLst/>
                <a:latin typeface="Times New Roman" pitchFamily="18" charset="0"/>
                <a:ea typeface="+mn-ea"/>
                <a:cs typeface="Times New Roman" pitchFamily="18" charset="0"/>
              </a:rPr>
              <a:t>. However, it’s worth noting that although MERS-COV prevalent  is dominant among dromedary camels, zoonotic related spreads of MERS-COV from camels to human is rare, and human illness is indirectly proportionate to contact. Seldom will we have MERS-COV transmission between individuals (</a:t>
            </a:r>
            <a:r>
              <a:rPr lang="en-US" sz="1200" kern="1200" dirty="0" err="1" smtClean="0">
                <a:solidFill>
                  <a:schemeClr val="tx1"/>
                </a:solidFill>
                <a:effectLst/>
                <a:latin typeface="Times New Roman" pitchFamily="18" charset="0"/>
                <a:ea typeface="+mn-ea"/>
                <a:cs typeface="Times New Roman" pitchFamily="18" charset="0"/>
              </a:rPr>
              <a:t>Mohd</a:t>
            </a:r>
            <a:r>
              <a:rPr lang="en-US" sz="1200" kern="1200" dirty="0" smtClean="0">
                <a:solidFill>
                  <a:schemeClr val="tx1"/>
                </a:solidFill>
                <a:effectLst/>
                <a:latin typeface="Times New Roman" pitchFamily="18" charset="0"/>
                <a:ea typeface="+mn-ea"/>
                <a:cs typeface="Times New Roman" pitchFamily="18" charset="0"/>
              </a:rPr>
              <a:t> et al., 2016). It’s under close contact such as that which may arise when administering care to a patient in a homestead, do we establish human to human transmissions. Likewise, the latter may hold in a nosocomial circumstance when MERS-COV diagnosis has not yet been documented and there are delays in introducing control procedures.</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4</a:t>
            </a:fld>
            <a:endParaRPr lang="en-US"/>
          </a:p>
        </p:txBody>
      </p:sp>
    </p:spTree>
    <p:extLst>
      <p:ext uri="{BB962C8B-B14F-4D97-AF65-F5344CB8AC3E}">
        <p14:creationId xmlns:p14="http://schemas.microsoft.com/office/powerpoint/2010/main" val="1407317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There are no clear indicators of MERS-COV infection. The signs, symptoms, laboratory and imaging related with MERS-COV infection are not tied to MERS-COV rather they take after other respiratory tract contagions. The medical indicators of MERS-COV infection vary from asymptomatic infection to slight, restrained and acute disease. Later on, it could worsen through severe pneumonia, septic shudder, acute respiratory distress syndrome and failure of multiple organs of the body. The development period of MERS-COV infection is between two-fourteen days. As a result, this becomes a clear indication that MERS-COV is a complicated illness that needs keen attention to avoid further spread.</a:t>
            </a:r>
          </a:p>
          <a:p>
            <a:r>
              <a:rPr lang="en-US" sz="1200" kern="1200" dirty="0" smtClean="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5</a:t>
            </a:fld>
            <a:endParaRPr lang="en-US"/>
          </a:p>
        </p:txBody>
      </p:sp>
    </p:spTree>
    <p:extLst>
      <p:ext uri="{BB962C8B-B14F-4D97-AF65-F5344CB8AC3E}">
        <p14:creationId xmlns:p14="http://schemas.microsoft.com/office/powerpoint/2010/main" val="3362661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Due to risk of emergence of complications such as secondary infections, MERS-COV patient supervision is vital. Rigorous care should be given to very ill patients. Although there exists no documented cure for MERS-COV infections, some prevailing and evolving treatment has proved to be fundamental to all MERS-COV patients. For experimental purposes as well as where MERS-COV infection was regarded as solemn, a variety of treatments such as ribavirin were applied (Anthony et al., 2017). Then again, none of the exploited treatment was determined to advance treatment results.</a:t>
            </a:r>
          </a:p>
          <a:p>
            <a:r>
              <a:rPr lang="en-US" sz="1200" kern="1200" dirty="0" smtClean="0">
                <a:solidFill>
                  <a:schemeClr val="tx1"/>
                </a:solidFill>
                <a:effectLst/>
                <a:latin typeface="Times New Roman" pitchFamily="18" charset="0"/>
                <a:ea typeface="+mn-ea"/>
                <a:cs typeface="Times New Roman" pitchFamily="18" charset="0"/>
              </a:rPr>
              <a:t>At present, in the kingdom of Saudi Arabia, randomized control trials are ongoing. They essentially entail comparing different existing treatments. Typical supportive care is also given to patients with recognized MERS-COV infection, and who require infirmary admission. Several anti MERS-COV medications and remedies administered by host are deemed to be the likely therapies for MERS-</a:t>
            </a:r>
            <a:r>
              <a:rPr lang="en-US" sz="1200" kern="1200" dirty="0" err="1" smtClean="0">
                <a:solidFill>
                  <a:schemeClr val="tx1"/>
                </a:solidFill>
                <a:effectLst/>
                <a:latin typeface="Times New Roman" pitchFamily="18" charset="0"/>
                <a:ea typeface="+mn-ea"/>
                <a:cs typeface="Times New Roman" pitchFamily="18" charset="0"/>
              </a:rPr>
              <a:t>Cov</a:t>
            </a:r>
            <a:r>
              <a:rPr lang="en-US" sz="1200" kern="1200" dirty="0" smtClean="0">
                <a:solidFill>
                  <a:schemeClr val="tx1"/>
                </a:solidFill>
                <a:effectLst/>
                <a:latin typeface="Times New Roman" pitchFamily="18" charset="0"/>
                <a:ea typeface="+mn-ea"/>
                <a:cs typeface="Times New Roman" pitchFamily="18" charset="0"/>
              </a:rPr>
              <a:t>. To fully address MERS-COV knowledge gap, it’s thus an open opportunity for researchers to help  in comprehending MERS-COV pathogenesis , its means of spread and its intermediate source (</a:t>
            </a:r>
            <a:r>
              <a:rPr lang="en-US" sz="1200" kern="1200" dirty="0" err="1" smtClean="0">
                <a:solidFill>
                  <a:schemeClr val="tx1"/>
                </a:solidFill>
                <a:effectLst/>
                <a:latin typeface="Times New Roman" pitchFamily="18" charset="0"/>
                <a:ea typeface="+mn-ea"/>
                <a:cs typeface="Times New Roman" pitchFamily="18" charset="0"/>
              </a:rPr>
              <a:t>Hemida</a:t>
            </a:r>
            <a:r>
              <a:rPr lang="en-US" sz="1200" kern="1200" dirty="0" smtClean="0">
                <a:solidFill>
                  <a:schemeClr val="tx1"/>
                </a:solidFill>
                <a:effectLst/>
                <a:latin typeface="Times New Roman" pitchFamily="18" charset="0"/>
                <a:ea typeface="+mn-ea"/>
                <a:cs typeface="Times New Roman" pitchFamily="18" charset="0"/>
              </a:rPr>
              <a:t> et al., 2017). A breakthrough in the latter shall guide MERS-COV infection control prevention measures and its treatment responses.</a:t>
            </a:r>
          </a:p>
          <a:p>
            <a:r>
              <a:rPr lang="en-US" sz="1200" kern="1200" dirty="0" smtClean="0">
                <a:solidFill>
                  <a:schemeClr val="tx1"/>
                </a:solidFill>
                <a:effectLst/>
                <a:latin typeface="Times New Roman" pitchFamily="18" charset="0"/>
                <a:ea typeface="+mn-ea"/>
                <a:cs typeface="Times New Roman" pitchFamily="18" charset="0"/>
              </a:rPr>
              <a:t>By applying the severe acute respiratory syndrome infection and control measures, MERS-COV infection and control measures could be established. To curb nosocomial spread, earlier identification and segregation of suspected rather confirmed cases is paramount.  Similarly, ongoing scrutiny is key in the long run (</a:t>
            </a:r>
            <a:r>
              <a:rPr lang="en-US" sz="1200" kern="1200" dirty="0" err="1" smtClean="0">
                <a:solidFill>
                  <a:schemeClr val="tx1"/>
                </a:solidFill>
                <a:effectLst/>
                <a:latin typeface="Times New Roman" pitchFamily="18" charset="0"/>
                <a:ea typeface="+mn-ea"/>
                <a:cs typeface="Times New Roman" pitchFamily="18" charset="0"/>
              </a:rPr>
              <a:t>Hui</a:t>
            </a:r>
            <a:r>
              <a:rPr lang="en-US" sz="1200" kern="1200" dirty="0" smtClean="0">
                <a:solidFill>
                  <a:schemeClr val="tx1"/>
                </a:solidFill>
                <a:effectLst/>
                <a:latin typeface="Times New Roman" pitchFamily="18" charset="0"/>
                <a:ea typeface="+mn-ea"/>
                <a:cs typeface="Times New Roman" pitchFamily="18" charset="0"/>
              </a:rPr>
              <a:t> et al., 2018). Putting on masks whenever one is a meter away from the patient, that is droplet precaution, and  wearing gloves, gown, masks and eye protection when entering a chamber and removing them post leaving ought to be observed. These measures are to be strictly adhered to when caring for all  patients suspected to have MERS-COV infection.</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6</a:t>
            </a:fld>
            <a:endParaRPr lang="en-US"/>
          </a:p>
        </p:txBody>
      </p:sp>
    </p:spTree>
    <p:extLst>
      <p:ext uri="{BB962C8B-B14F-4D97-AF65-F5344CB8AC3E}">
        <p14:creationId xmlns:p14="http://schemas.microsoft.com/office/powerpoint/2010/main" val="1676032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When carrying out aerosol procedures for infested patients and hospitals, home care workers must implement airborne safety measures. They should put on a fit tested particulate oxygen mask.</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To limit human to human MERS-COV spread and ecological infection,  aerosolizing measures in jam-packed hospital emergency and inpatient divisions without adequate infection control measures should be avoided (Ali et al., 2017).  Likewise, for all home care workers who extend close contact with patients suspected to have MERS-COV infection, they should adhere to sophisticated levels of protection. Last but not least, advanced aeration levels, efforts to contain air within dispersion points of generation and enhanced personal protection equipment are essential measures to follow.</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7</a:t>
            </a:fld>
            <a:endParaRPr lang="en-US"/>
          </a:p>
        </p:txBody>
      </p:sp>
    </p:spTree>
    <p:extLst>
      <p:ext uri="{BB962C8B-B14F-4D97-AF65-F5344CB8AC3E}">
        <p14:creationId xmlns:p14="http://schemas.microsoft.com/office/powerpoint/2010/main" val="3444841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MERS-COV minor cases are characterized by fever of low grade, running nose, chills, sores in the gullet, experiencing parched coughs, and sometime myalgia. For some patients, it’s no wonder if they experience nausea, diarrhea and vomiting; together they are characterized as gastrointestinal indicators. Medics also recorded laboratory deviations that comprised of preeminent transaminases and </a:t>
            </a:r>
            <a:r>
              <a:rPr lang="en-US" sz="1200" kern="1200" dirty="0" err="1" smtClean="0">
                <a:solidFill>
                  <a:schemeClr val="tx1"/>
                </a:solidFill>
                <a:effectLst/>
                <a:latin typeface="Times New Roman" pitchFamily="18" charset="0"/>
                <a:ea typeface="+mn-ea"/>
                <a:cs typeface="Times New Roman" pitchFamily="18" charset="0"/>
              </a:rPr>
              <a:t>cytopenia</a:t>
            </a:r>
            <a:r>
              <a:rPr lang="en-US" sz="1200" kern="1200" dirty="0" smtClean="0">
                <a:solidFill>
                  <a:schemeClr val="tx1"/>
                </a:solidFill>
                <a:effectLst/>
                <a:latin typeface="Times New Roman" pitchFamily="18" charset="0"/>
                <a:ea typeface="+mn-ea"/>
                <a:cs typeface="Times New Roman" pitchFamily="18" charset="0"/>
              </a:rPr>
              <a:t>. With regard to other reported symptoms, </a:t>
            </a:r>
            <a:r>
              <a:rPr lang="en-US" sz="1200" kern="1200" dirty="0" err="1" smtClean="0">
                <a:solidFill>
                  <a:schemeClr val="tx1"/>
                </a:solidFill>
                <a:effectLst/>
                <a:latin typeface="Times New Roman" pitchFamily="18" charset="0"/>
                <a:ea typeface="+mn-ea"/>
                <a:cs typeface="Times New Roman" pitchFamily="18" charset="0"/>
              </a:rPr>
              <a:t>coinfection</a:t>
            </a:r>
            <a:r>
              <a:rPr lang="en-US" sz="1200" kern="1200" dirty="0" smtClean="0">
                <a:solidFill>
                  <a:schemeClr val="tx1"/>
                </a:solidFill>
                <a:effectLst/>
                <a:latin typeface="Times New Roman" pitchFamily="18" charset="0"/>
                <a:ea typeface="+mn-ea"/>
                <a:cs typeface="Times New Roman" pitchFamily="18" charset="0"/>
              </a:rPr>
              <a:t> with bacterial pathogens and respiratory viruses were also identified (</a:t>
            </a:r>
            <a:r>
              <a:rPr lang="en-US" sz="1200" kern="1200" dirty="0" err="1" smtClean="0">
                <a:solidFill>
                  <a:schemeClr val="tx1"/>
                </a:solidFill>
                <a:effectLst/>
                <a:latin typeface="Times New Roman" pitchFamily="18" charset="0"/>
                <a:ea typeface="+mn-ea"/>
                <a:cs typeface="Times New Roman" pitchFamily="18" charset="0"/>
              </a:rPr>
              <a:t>Corman</a:t>
            </a:r>
            <a:r>
              <a:rPr lang="en-US" sz="1200" kern="1200" dirty="0" smtClean="0">
                <a:solidFill>
                  <a:schemeClr val="tx1"/>
                </a:solidFill>
                <a:effectLst/>
                <a:latin typeface="Times New Roman" pitchFamily="18" charset="0"/>
                <a:ea typeface="+mn-ea"/>
                <a:cs typeface="Times New Roman" pitchFamily="18" charset="0"/>
              </a:rPr>
              <a:t> et al., 2016). In the long run, half of MERS-COV contagions could result in severe kidney damage while a third of seriously sick patients experienced gastrointestinal symptoms hence calling for serious and immediate actions.</a:t>
            </a:r>
          </a:p>
          <a:p>
            <a:r>
              <a:rPr lang="en-US" sz="1200" kern="1200" dirty="0" smtClean="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8</a:t>
            </a:fld>
            <a:endParaRPr lang="en-US"/>
          </a:p>
        </p:txBody>
      </p:sp>
    </p:spTree>
    <p:extLst>
      <p:ext uri="{BB962C8B-B14F-4D97-AF65-F5344CB8AC3E}">
        <p14:creationId xmlns:p14="http://schemas.microsoft.com/office/powerpoint/2010/main" val="1148949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Although it has been established that dromedary camels are at the epicenter of MERS-COV infections transmission, a challenge is posed by the individual characteristics and physical environment influences. Owing to the latter duo, many MERS-COV cases are missed due to the presentation that any public acquired pneumonia or other respiratory related illnesses, triggered by influenza (A &amp; B) respiratory syncytial virus or related viruses such as rhinoviruses. Owing to the above, MERS-COV nosocomial outbreaks are often associated with a delay in diagnosis. To strike a contrast between MERS-COV infection known determinants and personal characteristics and outside influences, a history of a patient’s travel to Middle East is vital for all patients presenting in non-Middle East countries with a feverish sickness.</a:t>
            </a:r>
          </a:p>
          <a:p>
            <a:r>
              <a:rPr lang="en-US" sz="1200" kern="1200" dirty="0" smtClean="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9</a:t>
            </a:fld>
            <a:endParaRPr lang="en-US"/>
          </a:p>
        </p:txBody>
      </p:sp>
    </p:spTree>
    <p:extLst>
      <p:ext uri="{BB962C8B-B14F-4D97-AF65-F5344CB8AC3E}">
        <p14:creationId xmlns:p14="http://schemas.microsoft.com/office/powerpoint/2010/main" val="2976294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MERS-COV is still a menace to public health and the danger and upshot of global spread could be severe relative to nosocomial spread within healthcare facilities. Public health systems’ vigilant scrutiny and advanced scientific awareness of MERS-COV infection prospect is necessary. It is certain that nosocomial spread is as a result of late diagnosis of MERS-COV among patients that shed MERS-COV in packed healthcare environs. Compliance with universal standard for infection control procedures, timely case recognition and speedy implementation of infection control measures are necessary to prevent MERS-COV outbreaks associated with healthcare facilities. Nevertheless, it is crucial to note that the already taken efforts are helpful although a lot need to be done.</a:t>
            </a:r>
          </a:p>
          <a:p>
            <a:r>
              <a:rPr lang="en-US" sz="1200" kern="1200" dirty="0" smtClean="0">
                <a:solidFill>
                  <a:schemeClr val="tx1"/>
                </a:solidFill>
                <a:effectLst/>
                <a:latin typeface="Times New Roman" pitchFamily="18" charset="0"/>
                <a:ea typeface="+mn-ea"/>
                <a:cs typeface="Times New Roman" pitchFamily="18" charset="0"/>
              </a:rPr>
              <a:t> </a:t>
            </a:r>
          </a:p>
          <a:p>
            <a:r>
              <a:rPr lang="en-US" sz="1200" kern="1200" dirty="0" smtClean="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10</a:t>
            </a:fld>
            <a:endParaRPr lang="en-US"/>
          </a:p>
        </p:txBody>
      </p:sp>
    </p:spTree>
    <p:extLst>
      <p:ext uri="{BB962C8B-B14F-4D97-AF65-F5344CB8AC3E}">
        <p14:creationId xmlns:p14="http://schemas.microsoft.com/office/powerpoint/2010/main" val="3688126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98056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300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923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A78ECB-E7CB-4FC0-99C6-792970801258}" type="datetimeFigureOut">
              <a:rPr lang="en-US" smtClean="0"/>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87941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A78ECB-E7CB-4FC0-99C6-792970801258}" type="datetimeFigureOut">
              <a:rPr lang="en-US" smtClean="0"/>
              <a:t>3/3/2020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4424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A78ECB-E7CB-4FC0-99C6-792970801258}" type="datetimeFigureOut">
              <a:rPr lang="en-US" smtClean="0"/>
              <a:t>3/3/2020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7813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8ECB-E7CB-4FC0-99C6-792970801258}" type="datetimeFigureOut">
              <a:rPr lang="en-US" smtClean="0"/>
              <a:t>3/3/2020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7743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18514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3/3/2020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60646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562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52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8582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541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938237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435293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3/3/2020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02841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A78ECB-E7CB-4FC0-99C6-792970801258}" type="datetimeFigureOut">
              <a:rPr lang="en-US" smtClean="0"/>
              <a:t>3/3/2020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F5B15F-FCD5-4A9B-BE45-8E148EB9B968}" type="slidenum">
              <a:rPr lang="en-US" smtClean="0"/>
              <a:t>‹#›</a:t>
            </a:fld>
            <a:endParaRPr lang="en-US"/>
          </a:p>
        </p:txBody>
      </p:sp>
    </p:spTree>
    <p:extLst>
      <p:ext uri="{BB962C8B-B14F-4D97-AF65-F5344CB8AC3E}">
        <p14:creationId xmlns:p14="http://schemas.microsoft.com/office/powerpoint/2010/main" val="227731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D26420-C8A7-4715-BDEB-9B1996275F24}"/>
              </a:ext>
            </a:extLst>
          </p:cNvPr>
          <p:cNvSpPr>
            <a:spLocks noGrp="1"/>
          </p:cNvSpPr>
          <p:nvPr>
            <p:ph type="ctrTitle"/>
          </p:nvPr>
        </p:nvSpPr>
        <p:spPr/>
        <p:txBody>
          <a:bodyPr/>
          <a:lstStyle/>
          <a:p>
            <a:pPr algn="l"/>
            <a:r>
              <a:rPr lang="en-US" sz="3600" dirty="0" smtClean="0">
                <a:latin typeface="Times New Roman" pitchFamily="18" charset="0"/>
                <a:cs typeface="Times New Roman" pitchFamily="18" charset="0"/>
              </a:rPr>
              <a:t>Respiratory </a:t>
            </a:r>
            <a:r>
              <a:rPr lang="en-US" sz="3600" dirty="0">
                <a:latin typeface="Times New Roman" pitchFamily="18" charset="0"/>
                <a:cs typeface="Times New Roman" pitchFamily="18" charset="0"/>
              </a:rPr>
              <a:t>Syndrome Coronavirus (</a:t>
            </a:r>
            <a:r>
              <a:rPr lang="en-US" sz="3600" dirty="0" smtClean="0">
                <a:latin typeface="Times New Roman" pitchFamily="18" charset="0"/>
                <a:cs typeface="Times New Roman" pitchFamily="18" charset="0"/>
              </a:rPr>
              <a:t>MERS-</a:t>
            </a:r>
            <a:r>
              <a:rPr lang="en-US" sz="3600" dirty="0" err="1" smtClean="0">
                <a:latin typeface="Times New Roman" pitchFamily="18" charset="0"/>
                <a:cs typeface="Times New Roman" pitchFamily="18" charset="0"/>
              </a:rPr>
              <a:t>CoV</a:t>
            </a:r>
            <a:r>
              <a:rPr lang="en-US" sz="3600" dirty="0" smtClean="0">
                <a:latin typeface="Times New Roman" pitchFamily="18" charset="0"/>
                <a:cs typeface="Times New Roman" pitchFamily="18" charset="0"/>
              </a:rPr>
              <a:t>)</a:t>
            </a:r>
            <a:endParaRPr lang="en-US" sz="36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B954045A-6A31-43CF-BF5A-2DE11B47BD46}"/>
              </a:ext>
            </a:extLst>
          </p:cNvPr>
          <p:cNvSpPr>
            <a:spLocks noGrp="1"/>
          </p:cNvSpPr>
          <p:nvPr>
            <p:ph type="subTitle" idx="1"/>
          </p:nvPr>
        </p:nvSpPr>
        <p:spPr/>
        <p:txBody>
          <a:bodyPr>
            <a:noAutofit/>
          </a:bodyPr>
          <a:lstStyle/>
          <a:p>
            <a:r>
              <a:rPr lang="en-US" sz="4400" dirty="0">
                <a:latin typeface="Times New Roman" panose="02020603050405020304" pitchFamily="18" charset="0"/>
                <a:cs typeface="Times New Roman" panose="02020603050405020304" pitchFamily="18" charset="0"/>
              </a:rPr>
              <a:t>Student’s Name</a:t>
            </a:r>
          </a:p>
          <a:p>
            <a:r>
              <a:rPr lang="en-US" sz="4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9666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598-8DDB-4805-A06D-770B1147561B}"/>
              </a:ext>
            </a:extLst>
          </p:cNvPr>
          <p:cNvSpPr>
            <a:spLocks noGrp="1"/>
          </p:cNvSpPr>
          <p:nvPr>
            <p:ph type="title"/>
          </p:nvPr>
        </p:nvSpPr>
        <p:spPr/>
        <p:txBody>
          <a:bodyPr>
            <a:normAutofit/>
          </a:bodyPr>
          <a:lstStyle/>
          <a:p>
            <a:pPr algn="ctr"/>
            <a:r>
              <a:rPr lang="en-US" sz="5400"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1E71D15A-D39A-4503-BF1B-7AC38929B218}"/>
              </a:ext>
            </a:extLst>
          </p:cNvPr>
          <p:cNvSpPr>
            <a:spLocks noGrp="1"/>
          </p:cNvSpPr>
          <p:nvPr>
            <p:ph idx="1"/>
          </p:nvPr>
        </p:nvSpPr>
        <p:spPr>
          <a:xfrm>
            <a:off x="677334" y="1600201"/>
            <a:ext cx="8596668" cy="5257800"/>
          </a:xfrm>
        </p:spPr>
        <p:txBody>
          <a:bodyPr>
            <a:noAutofit/>
          </a:bodyPr>
          <a:lstStyle/>
          <a:p>
            <a:pPr>
              <a:buFont typeface="Wingdings" pitchFamily="2" charset="2"/>
              <a:buChar char="Ø"/>
            </a:pPr>
            <a:r>
              <a:rPr lang="en-US" sz="2800" dirty="0">
                <a:latin typeface="Times New Roman" pitchFamily="18" charset="0"/>
                <a:cs typeface="Times New Roman" pitchFamily="18" charset="0"/>
              </a:rPr>
              <a:t>Middle East Respiratory Syndrome Coronavirus </a:t>
            </a:r>
            <a:r>
              <a:rPr lang="en-US" sz="2800" dirty="0" smtClean="0">
                <a:latin typeface="Times New Roman" pitchFamily="18" charset="0"/>
                <a:cs typeface="Times New Roman" pitchFamily="18" charset="0"/>
              </a:rPr>
              <a:t>was </a:t>
            </a:r>
            <a:r>
              <a:rPr lang="en-US" sz="2800" dirty="0">
                <a:latin typeface="Times New Roman" pitchFamily="18" charset="0"/>
                <a:cs typeface="Times New Roman" pitchFamily="18" charset="0"/>
              </a:rPr>
              <a:t>established to be a virus-related respiratory </a:t>
            </a:r>
            <a:r>
              <a:rPr lang="en-US" sz="2800" dirty="0" smtClean="0">
                <a:latin typeface="Times New Roman" pitchFamily="18" charset="0"/>
                <a:cs typeface="Times New Roman" pitchFamily="18" charset="0"/>
              </a:rPr>
              <a:t>illness</a:t>
            </a:r>
          </a:p>
          <a:p>
            <a:pPr>
              <a:buFont typeface="Wingdings" pitchFamily="2" charset="2"/>
              <a:buChar char="Ø"/>
            </a:pPr>
            <a:r>
              <a:rPr lang="en-US" sz="2800" dirty="0" smtClean="0">
                <a:latin typeface="Times New Roman" pitchFamily="18" charset="0"/>
                <a:cs typeface="Times New Roman" pitchFamily="18" charset="0"/>
              </a:rPr>
              <a:t> It triggered </a:t>
            </a:r>
            <a:r>
              <a:rPr lang="en-US" sz="2800" dirty="0">
                <a:latin typeface="Times New Roman" pitchFamily="18" charset="0"/>
                <a:cs typeface="Times New Roman" pitchFamily="18" charset="0"/>
              </a:rPr>
              <a:t>the notorious coronavirus that thronged Saudi Arabia in the year </a:t>
            </a:r>
            <a:r>
              <a:rPr lang="en-US" sz="2800" dirty="0" smtClean="0">
                <a:latin typeface="Times New Roman" pitchFamily="18" charset="0"/>
                <a:cs typeface="Times New Roman" pitchFamily="18" charset="0"/>
              </a:rPr>
              <a:t>2012</a:t>
            </a:r>
          </a:p>
          <a:p>
            <a:pPr>
              <a:buFont typeface="Wingdings" pitchFamily="2" charset="2"/>
              <a:buChar char="Ø"/>
            </a:pPr>
            <a:r>
              <a:rPr lang="en-US" sz="2800" dirty="0" smtClean="0">
                <a:latin typeface="Times New Roman" pitchFamily="18" charset="0"/>
                <a:cs typeface="Times New Roman" pitchFamily="18" charset="0"/>
              </a:rPr>
              <a:t>These </a:t>
            </a:r>
            <a:r>
              <a:rPr lang="en-US" sz="2800" dirty="0">
                <a:latin typeface="Times New Roman" pitchFamily="18" charset="0"/>
                <a:cs typeface="Times New Roman" pitchFamily="18" charset="0"/>
              </a:rPr>
              <a:t>huge family of corona viruses caused various illnesses </a:t>
            </a:r>
            <a:endParaRPr lang="en-US" sz="2800" dirty="0" smtClean="0">
              <a:latin typeface="Times New Roman" pitchFamily="18" charset="0"/>
              <a:cs typeface="Times New Roman" pitchFamily="18" charset="0"/>
            </a:endParaRPr>
          </a:p>
          <a:p>
            <a:pPr>
              <a:buFont typeface="Wingdings" pitchFamily="2" charset="2"/>
              <a:buChar char="Ø"/>
            </a:pPr>
            <a:r>
              <a:rPr lang="en-US" sz="2800" dirty="0" smtClean="0">
                <a:latin typeface="Times New Roman" pitchFamily="18" charset="0"/>
                <a:cs typeface="Times New Roman" pitchFamily="18" charset="0"/>
              </a:rPr>
              <a:t>The illnesses ranged </a:t>
            </a:r>
            <a:r>
              <a:rPr lang="en-US" sz="2800" dirty="0">
                <a:latin typeface="Times New Roman" pitchFamily="18" charset="0"/>
                <a:cs typeface="Times New Roman" pitchFamily="18" charset="0"/>
              </a:rPr>
              <a:t>from cold to serious grave respirational </a:t>
            </a:r>
            <a:r>
              <a:rPr lang="en-US" sz="2800" dirty="0" smtClean="0">
                <a:latin typeface="Times New Roman" pitchFamily="18" charset="0"/>
                <a:cs typeface="Times New Roman" pitchFamily="18" charset="0"/>
              </a:rPr>
              <a:t>conditions</a:t>
            </a:r>
            <a:endParaRPr lang="en-US" sz="2800" dirty="0">
              <a:latin typeface="Times New Roman" pitchFamily="18" charset="0"/>
              <a:cs typeface="Times New Roman" pitchFamily="18" charset="0"/>
            </a:endParaRPr>
          </a:p>
          <a:p>
            <a:pPr>
              <a:buFont typeface="Wingdings" pitchFamily="2" charset="2"/>
              <a:buChar char="Ø"/>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951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3022-2958-4D65-ADF0-0CEFFC7B70F5}"/>
              </a:ext>
            </a:extLst>
          </p:cNvPr>
          <p:cNvSpPr>
            <a:spLocks noGrp="1"/>
          </p:cNvSpPr>
          <p:nvPr>
            <p:ph type="title"/>
          </p:nvPr>
        </p:nvSpPr>
        <p:spPr/>
        <p:txBody>
          <a:bodyPr>
            <a:normAutofit/>
          </a:bodyPr>
          <a:lstStyle/>
          <a:p>
            <a:pPr algn="ctr"/>
            <a:r>
              <a:rPr lang="en-US" sz="4800" dirty="0">
                <a:latin typeface="Times New Roman" pitchFamily="18" charset="0"/>
                <a:cs typeface="Times New Roman" pitchFamily="18" charset="0"/>
              </a:rPr>
              <a:t>Determinants</a:t>
            </a:r>
          </a:p>
        </p:txBody>
      </p:sp>
      <p:sp>
        <p:nvSpPr>
          <p:cNvPr id="3" name="Content Placeholder 2">
            <a:extLst>
              <a:ext uri="{FF2B5EF4-FFF2-40B4-BE49-F238E27FC236}">
                <a16:creationId xmlns:a16="http://schemas.microsoft.com/office/drawing/2014/main" xmlns="" id="{BBC94431-A097-4D03-A322-1716035E4679}"/>
              </a:ext>
            </a:extLst>
          </p:cNvPr>
          <p:cNvSpPr>
            <a:spLocks noGrp="1"/>
          </p:cNvSpPr>
          <p:nvPr>
            <p:ph idx="1"/>
          </p:nvPr>
        </p:nvSpPr>
        <p:spPr>
          <a:xfrm>
            <a:off x="623455" y="1517072"/>
            <a:ext cx="8650547" cy="5340927"/>
          </a:xfrm>
        </p:spPr>
        <p:txBody>
          <a:bodyPr>
            <a:noAutofit/>
          </a:bodyPr>
          <a:lstStyle/>
          <a:p>
            <a:pPr>
              <a:buFont typeface="Wingdings" pitchFamily="2" charset="2"/>
              <a:buChar char="Ø"/>
            </a:pPr>
            <a:r>
              <a:rPr lang="en-US" sz="2000" dirty="0">
                <a:latin typeface="Times New Roman" pitchFamily="18" charset="0"/>
                <a:cs typeface="Times New Roman" pitchFamily="18" charset="0"/>
              </a:rPr>
              <a:t>S</a:t>
            </a:r>
            <a:r>
              <a:rPr lang="en-US" sz="2000" dirty="0" smtClean="0">
                <a:latin typeface="Times New Roman" pitchFamily="18" charset="0"/>
                <a:cs typeface="Times New Roman" pitchFamily="18" charset="0"/>
              </a:rPr>
              <a:t>everal </a:t>
            </a:r>
            <a:r>
              <a:rPr lang="en-US" sz="2000" dirty="0">
                <a:latin typeface="Times New Roman" pitchFamily="18" charset="0"/>
                <a:cs typeface="Times New Roman" pitchFamily="18" charset="0"/>
              </a:rPr>
              <a:t>cases of MERS-</a:t>
            </a:r>
            <a:r>
              <a:rPr lang="en-US" sz="2000" dirty="0" err="1">
                <a:latin typeface="Times New Roman" pitchFamily="18" charset="0"/>
                <a:cs typeface="Times New Roman" pitchFamily="18" charset="0"/>
              </a:rPr>
              <a:t>Cov</a:t>
            </a:r>
            <a:r>
              <a:rPr lang="en-US" sz="2000" dirty="0">
                <a:latin typeface="Times New Roman" pitchFamily="18" charset="0"/>
                <a:cs typeface="Times New Roman" pitchFamily="18" charset="0"/>
              </a:rPr>
              <a:t> diseases are attributed to spread through human to human </a:t>
            </a:r>
            <a:r>
              <a:rPr lang="en-US" sz="2000" dirty="0" smtClean="0">
                <a:latin typeface="Times New Roman" pitchFamily="18" charset="0"/>
                <a:cs typeface="Times New Roman" pitchFamily="18" charset="0"/>
              </a:rPr>
              <a:t>infections</a:t>
            </a:r>
          </a:p>
          <a:p>
            <a:pPr>
              <a:buFont typeface="Wingdings" pitchFamily="2" charset="2"/>
              <a:buChar char="Ø"/>
            </a:pPr>
            <a:r>
              <a:rPr lang="en-US" sz="2000" dirty="0">
                <a:latin typeface="Times New Roman" pitchFamily="18" charset="0"/>
                <a:cs typeface="Times New Roman" pitchFamily="18" charset="0"/>
              </a:rPr>
              <a:t>S</a:t>
            </a:r>
            <a:r>
              <a:rPr lang="en-US" sz="2000" dirty="0" smtClean="0">
                <a:latin typeface="Times New Roman" pitchFamily="18" charset="0"/>
                <a:cs typeface="Times New Roman" pitchFamily="18" charset="0"/>
              </a:rPr>
              <a:t>cientific </a:t>
            </a:r>
            <a:r>
              <a:rPr lang="en-US" sz="2000" dirty="0">
                <a:latin typeface="Times New Roman" pitchFamily="18" charset="0"/>
                <a:cs typeface="Times New Roman" pitchFamily="18" charset="0"/>
              </a:rPr>
              <a:t>researches  showed evidences of dromedary camels being the reservoir </a:t>
            </a:r>
            <a:r>
              <a:rPr lang="en-US" sz="2000" dirty="0" smtClean="0">
                <a:latin typeface="Times New Roman" pitchFamily="18" charset="0"/>
                <a:cs typeface="Times New Roman" pitchFamily="18" charset="0"/>
              </a:rPr>
              <a:t>custodian</a:t>
            </a:r>
          </a:p>
          <a:p>
            <a:pPr>
              <a:buFont typeface="Wingdings" pitchFamily="2" charset="2"/>
              <a:buChar char="Ø"/>
            </a:pPr>
            <a:r>
              <a:rPr lang="en-US" sz="2000" dirty="0">
                <a:latin typeface="Times New Roman" pitchFamily="18" charset="0"/>
                <a:cs typeface="Times New Roman" pitchFamily="18" charset="0"/>
              </a:rPr>
              <a:t>A</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clear conclusion is yet to be reached, as to how the dromedaries </a:t>
            </a:r>
            <a:r>
              <a:rPr lang="en-US" sz="2000" dirty="0" smtClean="0">
                <a:latin typeface="Times New Roman" pitchFamily="18" charset="0"/>
                <a:cs typeface="Times New Roman" pitchFamily="18" charset="0"/>
              </a:rPr>
              <a:t>initiated </a:t>
            </a:r>
            <a:r>
              <a:rPr lang="en-US" sz="2000" dirty="0">
                <a:latin typeface="Times New Roman" pitchFamily="18" charset="0"/>
                <a:cs typeface="Times New Roman" pitchFamily="18" charset="0"/>
              </a:rPr>
              <a:t>a role in </a:t>
            </a:r>
            <a:r>
              <a:rPr lang="en-US" sz="2000" dirty="0" smtClean="0">
                <a:latin typeface="Times New Roman" pitchFamily="18" charset="0"/>
                <a:cs typeface="Times New Roman" pitchFamily="18" charset="0"/>
              </a:rPr>
              <a:t>virus </a:t>
            </a:r>
            <a:r>
              <a:rPr lang="en-US" sz="2000" dirty="0">
                <a:latin typeface="Times New Roman" pitchFamily="18" charset="0"/>
                <a:cs typeface="Times New Roman" pitchFamily="18" charset="0"/>
              </a:rPr>
              <a:t>transmission </a:t>
            </a:r>
            <a:endParaRPr lang="en-US" sz="2000" dirty="0">
              <a:latin typeface="Times New Roman" pitchFamily="18" charset="0"/>
              <a:cs typeface="Times New Roman" pitchFamily="18" charset="0"/>
            </a:endParaRPr>
          </a:p>
          <a:p>
            <a:pPr>
              <a:buFont typeface="Wingdings" pitchFamily="2" charset="2"/>
              <a:buChar char="Ø"/>
            </a:pPr>
            <a:r>
              <a:rPr lang="en-US" sz="2000" dirty="0">
                <a:latin typeface="Times New Roman" pitchFamily="18" charset="0"/>
                <a:cs typeface="Times New Roman" pitchFamily="18" charset="0"/>
              </a:rPr>
              <a:t>V</a:t>
            </a:r>
            <a:r>
              <a:rPr lang="en-US" sz="2000" dirty="0" smtClean="0">
                <a:latin typeface="Times New Roman" pitchFamily="18" charset="0"/>
                <a:cs typeface="Times New Roman" pitchFamily="18" charset="0"/>
              </a:rPr>
              <a:t>irus </a:t>
            </a:r>
            <a:r>
              <a:rPr lang="en-US" sz="2000" dirty="0">
                <a:latin typeface="Times New Roman" pitchFamily="18" charset="0"/>
                <a:cs typeface="Times New Roman" pitchFamily="18" charset="0"/>
              </a:rPr>
              <a:t>seldom passes from one individual to another unless close contact </a:t>
            </a:r>
            <a:endParaRPr lang="en-US" sz="2000" dirty="0">
              <a:latin typeface="Times New Roman" pitchFamily="18" charset="0"/>
              <a:cs typeface="Times New Roman" pitchFamily="18" charset="0"/>
            </a:endParaRPr>
          </a:p>
          <a:p>
            <a:pPr>
              <a:buFont typeface="Wingdings" pitchFamily="2" charset="2"/>
              <a:buChar char="Ø"/>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several countries, healthcare related outbreaks of MERS-</a:t>
            </a:r>
            <a:r>
              <a:rPr lang="en-US" sz="2000" dirty="0" err="1">
                <a:latin typeface="Times New Roman" pitchFamily="18" charset="0"/>
                <a:cs typeface="Times New Roman" pitchFamily="18" charset="0"/>
              </a:rPr>
              <a:t>Cov</a:t>
            </a:r>
            <a:r>
              <a:rPr lang="en-US" sz="2000" dirty="0">
                <a:latin typeface="Times New Roman" pitchFamily="18" charset="0"/>
                <a:cs typeface="Times New Roman" pitchFamily="18" charset="0"/>
              </a:rPr>
              <a:t> infections have occurred with  Saudi Arabia topping the </a:t>
            </a:r>
            <a:r>
              <a:rPr lang="en-US" sz="2000" dirty="0" smtClean="0">
                <a:latin typeface="Times New Roman" pitchFamily="18" charset="0"/>
                <a:cs typeface="Times New Roman" pitchFamily="18" charset="0"/>
              </a:rPr>
              <a:t>list</a:t>
            </a:r>
            <a:endParaRPr lang="en-US" sz="2000" dirty="0">
              <a:latin typeface="Times New Roman" pitchFamily="18" charset="0"/>
              <a:cs typeface="Times New Roman" pitchFamily="18" charset="0"/>
            </a:endParaRPr>
          </a:p>
          <a:p>
            <a:pPr>
              <a:buFont typeface="Wingdings" pitchFamily="2" charset="2"/>
              <a:buChar char="Ø"/>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o </a:t>
            </a:r>
            <a:r>
              <a:rPr lang="en-US" sz="2000" dirty="0">
                <a:latin typeface="Times New Roman" pitchFamily="18" charset="0"/>
                <a:cs typeface="Times New Roman" pitchFamily="18" charset="0"/>
              </a:rPr>
              <a:t>be susceptible to  MERS-COV infections, numerous autonomous risk factors have to be considered and fully </a:t>
            </a:r>
            <a:r>
              <a:rPr lang="en-US" sz="2000" dirty="0" smtClean="0">
                <a:latin typeface="Times New Roman" pitchFamily="18" charset="0"/>
                <a:cs typeface="Times New Roman" pitchFamily="18" charset="0"/>
              </a:rPr>
              <a:t>met</a:t>
            </a:r>
          </a:p>
          <a:p>
            <a:pPr>
              <a:buFont typeface="Wingdings" pitchFamily="2" charset="2"/>
              <a:buChar char="Ø"/>
            </a:pPr>
            <a:r>
              <a:rPr lang="en-US" sz="2000" dirty="0" smtClean="0">
                <a:latin typeface="Times New Roman" pitchFamily="18" charset="0"/>
                <a:cs typeface="Times New Roman" pitchFamily="18" charset="0"/>
              </a:rPr>
              <a:t>Such as contact </a:t>
            </a:r>
            <a:r>
              <a:rPr lang="en-US" sz="2000" dirty="0">
                <a:latin typeface="Times New Roman" pitchFamily="18" charset="0"/>
                <a:cs typeface="Times New Roman" pitchFamily="18" charset="0"/>
              </a:rPr>
              <a:t>with the dromedary camels a night to onset of the infection, corporeal contact with dromedary camels in the </a:t>
            </a:r>
            <a:r>
              <a:rPr lang="en-US" sz="2000" dirty="0" smtClean="0">
                <a:latin typeface="Times New Roman" pitchFamily="18" charset="0"/>
                <a:cs typeface="Times New Roman" pitchFamily="18" charset="0"/>
              </a:rPr>
              <a:t>past, </a:t>
            </a:r>
            <a:r>
              <a:rPr lang="en-US" sz="2000" dirty="0">
                <a:latin typeface="Times New Roman" pitchFamily="18" charset="0"/>
                <a:cs typeface="Times New Roman" pitchFamily="18" charset="0"/>
              </a:rPr>
              <a:t>heart conditions and diabetes mellitus (</a:t>
            </a:r>
            <a:r>
              <a:rPr lang="en-US" sz="2000" dirty="0" err="1">
                <a:latin typeface="Times New Roman" pitchFamily="18" charset="0"/>
                <a:cs typeface="Times New Roman" pitchFamily="18" charset="0"/>
              </a:rPr>
              <a:t>Alraddadi</a:t>
            </a:r>
            <a:r>
              <a:rPr lang="en-US" sz="2000" dirty="0">
                <a:latin typeface="Times New Roman" pitchFamily="18" charset="0"/>
                <a:cs typeface="Times New Roman" pitchFamily="18" charset="0"/>
              </a:rPr>
              <a:t> et al., 2016</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0464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75D8F8-A898-4282-BAF9-5F2B05BFFEB8}"/>
              </a:ext>
            </a:extLst>
          </p:cNvPr>
          <p:cNvSpPr>
            <a:spLocks noGrp="1"/>
          </p:cNvSpPr>
          <p:nvPr>
            <p:ph type="title"/>
          </p:nvPr>
        </p:nvSpPr>
        <p:spPr/>
        <p:txBody>
          <a:bodyPr>
            <a:normAutofit/>
          </a:bodyPr>
          <a:lstStyle/>
          <a:p>
            <a:r>
              <a:rPr lang="en-US" sz="4000" dirty="0" smtClean="0">
                <a:latin typeface="Times New Roman" pitchFamily="18" charset="0"/>
                <a:cs typeface="Times New Roman" pitchFamily="18" charset="0"/>
              </a:rPr>
              <a:t>Continuation…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48F41B2-423C-4292-8EF9-2E05BB7286D3}"/>
              </a:ext>
            </a:extLst>
          </p:cNvPr>
          <p:cNvSpPr>
            <a:spLocks noGrp="1"/>
          </p:cNvSpPr>
          <p:nvPr>
            <p:ph idx="1"/>
          </p:nvPr>
        </p:nvSpPr>
        <p:spPr>
          <a:xfrm>
            <a:off x="665018" y="1641765"/>
            <a:ext cx="8608984" cy="5216236"/>
          </a:xfrm>
        </p:spPr>
        <p:txBody>
          <a:bodyPr>
            <a:noAutofit/>
          </a:bodyPr>
          <a:lstStyle/>
          <a:p>
            <a:pPr>
              <a:buFont typeface="Wingdings" pitchFamily="2" charset="2"/>
              <a:buChar char="Ø"/>
            </a:pPr>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revalence </a:t>
            </a:r>
            <a:r>
              <a:rPr lang="en-US" dirty="0">
                <a:latin typeface="Times New Roman" pitchFamily="18" charset="0"/>
                <a:cs typeface="Times New Roman" pitchFamily="18" charset="0"/>
              </a:rPr>
              <a:t>risk factors </a:t>
            </a:r>
            <a:r>
              <a:rPr lang="en-US" dirty="0" smtClean="0">
                <a:latin typeface="Times New Roman" pitchFamily="18" charset="0"/>
                <a:cs typeface="Times New Roman" pitchFamily="18" charset="0"/>
              </a:rPr>
              <a:t>in camel attendants are establishing </a:t>
            </a:r>
            <a:r>
              <a:rPr lang="en-US" dirty="0">
                <a:latin typeface="Times New Roman" pitchFamily="18" charset="0"/>
                <a:cs typeface="Times New Roman" pitchFamily="18" charset="0"/>
              </a:rPr>
              <a:t>contact with camel wastes, routine camel milking </a:t>
            </a:r>
            <a:r>
              <a:rPr lang="en-US" dirty="0" smtClean="0">
                <a:latin typeface="Times New Roman" pitchFamily="18" charset="0"/>
                <a:cs typeface="Times New Roman" pitchFamily="18" charset="0"/>
              </a:rPr>
              <a:t>activities</a:t>
            </a:r>
          </a:p>
          <a:p>
            <a:pPr>
              <a:buFont typeface="Wingdings" pitchFamily="2" charset="2"/>
              <a:buChar char="Ø"/>
            </a:pPr>
            <a:r>
              <a:rPr lang="en-US" dirty="0" smtClean="0">
                <a:latin typeface="Times New Roman" pitchFamily="18" charset="0"/>
                <a:cs typeface="Times New Roman" pitchFamily="18" charset="0"/>
              </a:rPr>
              <a:t>Also, poor </a:t>
            </a:r>
            <a:r>
              <a:rPr lang="en-US" dirty="0">
                <a:latin typeface="Times New Roman" pitchFamily="18" charset="0"/>
                <a:cs typeface="Times New Roman" pitchFamily="18" charset="0"/>
              </a:rPr>
              <a:t>hygiene </a:t>
            </a:r>
            <a:r>
              <a:rPr lang="en-US" dirty="0" smtClean="0">
                <a:latin typeface="Times New Roman" pitchFamily="18" charset="0"/>
                <a:cs typeface="Times New Roman" pitchFamily="18" charset="0"/>
              </a:rPr>
              <a:t>when handling animal tasks, training  </a:t>
            </a:r>
            <a:r>
              <a:rPr lang="en-US" dirty="0" err="1" smtClean="0">
                <a:latin typeface="Times New Roman" pitchFamily="18" charset="0"/>
                <a:cs typeface="Times New Roman" pitchFamily="18" charset="0"/>
              </a:rPr>
              <a:t>ssues</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need </a:t>
            </a:r>
            <a:r>
              <a:rPr lang="en-US" dirty="0">
                <a:latin typeface="Times New Roman" pitchFamily="18" charset="0"/>
                <a:cs typeface="Times New Roman" pitchFamily="18" charset="0"/>
              </a:rPr>
              <a:t>for workers </a:t>
            </a:r>
            <a:r>
              <a:rPr lang="en-US" dirty="0" smtClean="0">
                <a:latin typeface="Times New Roman" pitchFamily="18" charset="0"/>
                <a:cs typeface="Times New Roman" pitchFamily="18" charset="0"/>
              </a:rPr>
              <a:t>suffering from </a:t>
            </a:r>
            <a:r>
              <a:rPr lang="en-US" dirty="0">
                <a:latin typeface="Times New Roman" pitchFamily="18" charset="0"/>
                <a:cs typeface="Times New Roman" pitchFamily="18" charset="0"/>
              </a:rPr>
              <a:t>respiratory symptoms necessitating  </a:t>
            </a:r>
            <a:r>
              <a:rPr lang="en-US" dirty="0" smtClean="0">
                <a:latin typeface="Times New Roman" pitchFamily="18" charset="0"/>
                <a:cs typeface="Times New Roman" pitchFamily="18" charset="0"/>
              </a:rPr>
              <a:t>sleepovers </a:t>
            </a:r>
            <a:r>
              <a:rPr lang="en-US" dirty="0">
                <a:latin typeface="Times New Roman" pitchFamily="18" charset="0"/>
                <a:cs typeface="Times New Roman" pitchFamily="18" charset="0"/>
              </a:rPr>
              <a:t>in </a:t>
            </a:r>
            <a:r>
              <a:rPr lang="en-US" dirty="0" smtClean="0">
                <a:latin typeface="Times New Roman" pitchFamily="18" charset="0"/>
                <a:cs typeface="Times New Roman" pitchFamily="18" charset="0"/>
              </a:rPr>
              <a:t>hospitals</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Consequently</a:t>
            </a:r>
            <a:r>
              <a:rPr lang="en-US" dirty="0">
                <a:latin typeface="Times New Roman" pitchFamily="18" charset="0"/>
                <a:cs typeface="Times New Roman" pitchFamily="18" charset="0"/>
              </a:rPr>
              <a:t>, after known exposure to infected herd, the viral sequencing determined existence of camel to human transmission of MERS – </a:t>
            </a:r>
            <a:r>
              <a:rPr lang="en-US" dirty="0" err="1" smtClean="0">
                <a:latin typeface="Times New Roman" pitchFamily="18" charset="0"/>
                <a:cs typeface="Times New Roman" pitchFamily="18" charset="0"/>
              </a:rPr>
              <a:t>Cov</a:t>
            </a:r>
            <a:endParaRPr lang="en-US"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t’s </a:t>
            </a:r>
            <a:r>
              <a:rPr lang="en-US" dirty="0">
                <a:latin typeface="Times New Roman" pitchFamily="18" charset="0"/>
                <a:cs typeface="Times New Roman" pitchFamily="18" charset="0"/>
              </a:rPr>
              <a:t>worth noting that although MERS-COV prevalent  is dominant among dromedary camels, zoonotic related spreads of MERS-COV from camels to human is </a:t>
            </a:r>
            <a:r>
              <a:rPr lang="en-US" dirty="0" smtClean="0">
                <a:latin typeface="Times New Roman" pitchFamily="18" charset="0"/>
                <a:cs typeface="Times New Roman" pitchFamily="18" charset="0"/>
              </a:rPr>
              <a:t>rare</a:t>
            </a:r>
          </a:p>
          <a:p>
            <a:pPr>
              <a:buFont typeface="Wingdings" pitchFamily="2" charset="2"/>
              <a:buChar char="Ø"/>
            </a:pPr>
            <a:r>
              <a:rPr lang="en-US" dirty="0" smtClean="0">
                <a:latin typeface="Times New Roman" pitchFamily="18" charset="0"/>
                <a:cs typeface="Times New Roman" pitchFamily="18" charset="0"/>
              </a:rPr>
              <a:t>Seldom </a:t>
            </a:r>
            <a:r>
              <a:rPr lang="en-US" dirty="0">
                <a:latin typeface="Times New Roman" pitchFamily="18" charset="0"/>
                <a:cs typeface="Times New Roman" pitchFamily="18" charset="0"/>
              </a:rPr>
              <a:t>will we have MERS-COV transmission between individuals (</a:t>
            </a:r>
            <a:r>
              <a:rPr lang="en-US" dirty="0" err="1">
                <a:latin typeface="Times New Roman" pitchFamily="18" charset="0"/>
                <a:cs typeface="Times New Roman" pitchFamily="18" charset="0"/>
              </a:rPr>
              <a:t>Mohd</a:t>
            </a:r>
            <a:r>
              <a:rPr lang="en-US" dirty="0">
                <a:latin typeface="Times New Roman" pitchFamily="18" charset="0"/>
                <a:cs typeface="Times New Roman" pitchFamily="18" charset="0"/>
              </a:rPr>
              <a:t> et al., </a:t>
            </a:r>
            <a:r>
              <a:rPr lang="en-US" dirty="0" smtClean="0">
                <a:latin typeface="Times New Roman" pitchFamily="18" charset="0"/>
                <a:cs typeface="Times New Roman" pitchFamily="18" charset="0"/>
              </a:rPr>
              <a:t>2016)</a:t>
            </a:r>
          </a:p>
          <a:p>
            <a:pPr>
              <a:buFont typeface="Wingdings" pitchFamily="2" charset="2"/>
              <a:buChar char="Ø"/>
            </a:pPr>
            <a:r>
              <a:rPr lang="en-US" dirty="0" smtClean="0">
                <a:latin typeface="Times New Roman" pitchFamily="18" charset="0"/>
                <a:cs typeface="Times New Roman" pitchFamily="18" charset="0"/>
              </a:rPr>
              <a:t>It’s </a:t>
            </a:r>
            <a:r>
              <a:rPr lang="en-US" dirty="0">
                <a:latin typeface="Times New Roman" pitchFamily="18" charset="0"/>
                <a:cs typeface="Times New Roman" pitchFamily="18" charset="0"/>
              </a:rPr>
              <a:t>under close contact such as that which may arise when administering care to a patient in a homestead, do we establish human to human transmissions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2007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itchFamily="18" charset="0"/>
                <a:cs typeface="Times New Roman" pitchFamily="18" charset="0"/>
              </a:rPr>
              <a:t>Indicators</a:t>
            </a:r>
          </a:p>
        </p:txBody>
      </p:sp>
      <p:sp>
        <p:nvSpPr>
          <p:cNvPr id="3" name="Content Placeholder 2"/>
          <p:cNvSpPr>
            <a:spLocks noGrp="1"/>
          </p:cNvSpPr>
          <p:nvPr>
            <p:ph idx="1"/>
          </p:nvPr>
        </p:nvSpPr>
        <p:spPr>
          <a:xfrm>
            <a:off x="677334" y="1433945"/>
            <a:ext cx="8596668" cy="4607417"/>
          </a:xfrm>
        </p:spPr>
        <p:txBody>
          <a:bodyPr>
            <a:normAutofit fontScale="70000" lnSpcReduction="20000"/>
          </a:bodyPr>
          <a:lstStyle/>
          <a:p>
            <a:pPr>
              <a:buFont typeface="Wingdings" pitchFamily="2" charset="2"/>
              <a:buChar char="Ø"/>
            </a:pPr>
            <a:r>
              <a:rPr lang="en-US" sz="3600" dirty="0">
                <a:latin typeface="Times New Roman" pitchFamily="18" charset="0"/>
                <a:cs typeface="Times New Roman" pitchFamily="18" charset="0"/>
              </a:rPr>
              <a:t>There are no clear indicators of MERS-COV </a:t>
            </a:r>
            <a:r>
              <a:rPr lang="en-US" sz="3600" dirty="0" smtClean="0">
                <a:latin typeface="Times New Roman" pitchFamily="18" charset="0"/>
                <a:cs typeface="Times New Roman" pitchFamily="18" charset="0"/>
              </a:rPr>
              <a:t>infection</a:t>
            </a:r>
          </a:p>
          <a:p>
            <a:pPr>
              <a:buFont typeface="Wingdings" pitchFamily="2" charset="2"/>
              <a:buChar char="Ø"/>
            </a:pPr>
            <a:r>
              <a:rPr lang="en-US" sz="3600" dirty="0" smtClean="0">
                <a:latin typeface="Times New Roman" pitchFamily="18" charset="0"/>
                <a:cs typeface="Times New Roman" pitchFamily="18" charset="0"/>
              </a:rPr>
              <a:t> Laboratory, symptoms and </a:t>
            </a:r>
            <a:r>
              <a:rPr lang="en-US" sz="3600" dirty="0">
                <a:latin typeface="Times New Roman" pitchFamily="18" charset="0"/>
                <a:cs typeface="Times New Roman" pitchFamily="18" charset="0"/>
              </a:rPr>
              <a:t>imaging related with </a:t>
            </a: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infection are not tied to </a:t>
            </a:r>
            <a:r>
              <a:rPr lang="en-US" sz="3600" dirty="0" smtClean="0">
                <a:latin typeface="Times New Roman" pitchFamily="18" charset="0"/>
                <a:cs typeface="Times New Roman" pitchFamily="18" charset="0"/>
              </a:rPr>
              <a:t>the infection rather </a:t>
            </a:r>
            <a:r>
              <a:rPr lang="en-US" sz="3600" dirty="0">
                <a:latin typeface="Times New Roman" pitchFamily="18" charset="0"/>
                <a:cs typeface="Times New Roman" pitchFamily="18" charset="0"/>
              </a:rPr>
              <a:t>they take after other respiratory tract </a:t>
            </a:r>
            <a:r>
              <a:rPr lang="en-US" sz="3600" dirty="0" smtClean="0">
                <a:latin typeface="Times New Roman" pitchFamily="18" charset="0"/>
                <a:cs typeface="Times New Roman" pitchFamily="18" charset="0"/>
              </a:rPr>
              <a:t>contagions</a:t>
            </a: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medical indicator of MERS-COV infection varieties from asymptomatic infection to slight, restrained and acute </a:t>
            </a:r>
            <a:r>
              <a:rPr lang="en-US" sz="3600" dirty="0" smtClean="0">
                <a:latin typeface="Times New Roman" pitchFamily="18" charset="0"/>
                <a:cs typeface="Times New Roman" pitchFamily="18" charset="0"/>
              </a:rPr>
              <a:t>disease</a:t>
            </a:r>
          </a:p>
          <a:p>
            <a:pPr>
              <a:buFont typeface="Wingdings" pitchFamily="2" charset="2"/>
              <a:buChar char="Ø"/>
            </a:pPr>
            <a:r>
              <a:rPr lang="en-US" sz="3600" dirty="0">
                <a:latin typeface="Times New Roman" pitchFamily="18" charset="0"/>
                <a:cs typeface="Times New Roman" pitchFamily="18" charset="0"/>
              </a:rPr>
              <a:t>I</a:t>
            </a:r>
            <a:r>
              <a:rPr lang="en-US" sz="3600" dirty="0" smtClean="0">
                <a:latin typeface="Times New Roman" pitchFamily="18" charset="0"/>
                <a:cs typeface="Times New Roman" pitchFamily="18" charset="0"/>
              </a:rPr>
              <a:t>t </a:t>
            </a:r>
            <a:r>
              <a:rPr lang="en-US" sz="3600" dirty="0">
                <a:latin typeface="Times New Roman" pitchFamily="18" charset="0"/>
                <a:cs typeface="Times New Roman" pitchFamily="18" charset="0"/>
              </a:rPr>
              <a:t>could worsen through severe pneumonia, septic shudder, acute respiratory distress syndrome and failure of multiple organs </a:t>
            </a:r>
            <a:endParaRPr lang="en-US" sz="3600" dirty="0" smtClean="0">
              <a:latin typeface="Times New Roman" pitchFamily="18" charset="0"/>
              <a:cs typeface="Times New Roman" pitchFamily="18" charset="0"/>
            </a:endParaRP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development period of MERS-COV infection is between two-fourteen </a:t>
            </a:r>
            <a:r>
              <a:rPr lang="en-US" sz="3600" dirty="0" smtClean="0">
                <a:latin typeface="Times New Roman" pitchFamily="18" charset="0"/>
                <a:cs typeface="Times New Roman" pitchFamily="18" charset="0"/>
              </a:rPr>
              <a:t>days</a:t>
            </a:r>
            <a:endParaRPr lang="en-US" sz="3600" dirty="0">
              <a:latin typeface="Times New Roman" pitchFamily="18" charset="0"/>
              <a:cs typeface="Times New Roman" pitchFamily="18" charset="0"/>
            </a:endParaRPr>
          </a:p>
          <a:p>
            <a:pPr lvl="0">
              <a:buFont typeface="Wingdings" pitchFamily="2" charset="2"/>
              <a:buChar char="Ø"/>
            </a:pP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758477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itchFamily="18" charset="0"/>
                <a:cs typeface="Times New Roman" pitchFamily="18" charset="0"/>
              </a:rPr>
              <a:t>Measurements</a:t>
            </a:r>
          </a:p>
        </p:txBody>
      </p:sp>
      <p:sp>
        <p:nvSpPr>
          <p:cNvPr id="3" name="Content Placeholder 2"/>
          <p:cNvSpPr>
            <a:spLocks noGrp="1"/>
          </p:cNvSpPr>
          <p:nvPr>
            <p:ph idx="1"/>
          </p:nvPr>
        </p:nvSpPr>
        <p:spPr>
          <a:xfrm>
            <a:off x="540327" y="1641764"/>
            <a:ext cx="8733675" cy="5216236"/>
          </a:xfrm>
        </p:spPr>
        <p:txBody>
          <a:bodyPr>
            <a:noAutofit/>
          </a:bodyPr>
          <a:lstStyle/>
          <a:p>
            <a:pPr>
              <a:buFont typeface="Wingdings" pitchFamily="2" charset="2"/>
              <a:buChar char="Ø"/>
            </a:pPr>
            <a:r>
              <a:rPr lang="en-US" sz="1600" dirty="0" smtClean="0">
                <a:latin typeface="Times New Roman" pitchFamily="18" charset="0"/>
                <a:cs typeface="Times New Roman" pitchFamily="18" charset="0"/>
              </a:rPr>
              <a:t>For </a:t>
            </a:r>
            <a:r>
              <a:rPr lang="en-US" sz="1600" dirty="0">
                <a:latin typeface="Times New Roman" pitchFamily="18" charset="0"/>
                <a:cs typeface="Times New Roman" pitchFamily="18" charset="0"/>
              </a:rPr>
              <a:t>experimental purposes as well as where </a:t>
            </a:r>
            <a:r>
              <a:rPr lang="en-US" sz="1600" dirty="0" smtClean="0">
                <a:latin typeface="Times New Roman" pitchFamily="18" charset="0"/>
                <a:cs typeface="Times New Roman" pitchFamily="18" charset="0"/>
              </a:rPr>
              <a:t>infection was believed as solemn, </a:t>
            </a:r>
            <a:r>
              <a:rPr lang="en-US" sz="1600" dirty="0">
                <a:latin typeface="Times New Roman" pitchFamily="18" charset="0"/>
                <a:cs typeface="Times New Roman" pitchFamily="18" charset="0"/>
              </a:rPr>
              <a:t>a variety of treatments such as ribavirin were applied (Anthony et al., </a:t>
            </a:r>
            <a:r>
              <a:rPr lang="en-US" sz="1600" dirty="0" smtClean="0">
                <a:latin typeface="Times New Roman" pitchFamily="18" charset="0"/>
                <a:cs typeface="Times New Roman" pitchFamily="18" charset="0"/>
              </a:rPr>
              <a:t>2017) </a:t>
            </a:r>
          </a:p>
          <a:p>
            <a:pPr>
              <a:buFont typeface="Wingdings" pitchFamily="2" charset="2"/>
              <a:buChar char="Ø"/>
            </a:pPr>
            <a:r>
              <a:rPr lang="en-US" sz="1600" dirty="0" smtClean="0">
                <a:latin typeface="Times New Roman" pitchFamily="18" charset="0"/>
                <a:cs typeface="Times New Roman" pitchFamily="18" charset="0"/>
              </a:rPr>
              <a:t>Typical </a:t>
            </a:r>
            <a:r>
              <a:rPr lang="en-US" sz="1600" dirty="0">
                <a:latin typeface="Times New Roman" pitchFamily="18" charset="0"/>
                <a:cs typeface="Times New Roman" pitchFamily="18" charset="0"/>
              </a:rPr>
              <a:t>supportive care is also given to patients with recognized MERS-COV infection, and who require infirmary </a:t>
            </a:r>
            <a:r>
              <a:rPr lang="en-US" sz="1600" dirty="0" smtClean="0">
                <a:latin typeface="Times New Roman" pitchFamily="18" charset="0"/>
                <a:cs typeface="Times New Roman" pitchFamily="18" charset="0"/>
              </a:rPr>
              <a:t>admission</a:t>
            </a:r>
          </a:p>
          <a:p>
            <a:pPr>
              <a:buFont typeface="Wingdings" pitchFamily="2" charset="2"/>
              <a:buChar char="Ø"/>
            </a:pPr>
            <a:r>
              <a:rPr lang="en-US" sz="1600" dirty="0" smtClean="0">
                <a:latin typeface="Times New Roman" pitchFamily="18" charset="0"/>
                <a:cs typeface="Times New Roman" pitchFamily="18" charset="0"/>
              </a:rPr>
              <a:t>Several </a:t>
            </a:r>
            <a:r>
              <a:rPr lang="en-US" sz="1600" dirty="0">
                <a:latin typeface="Times New Roman" pitchFamily="18" charset="0"/>
                <a:cs typeface="Times New Roman" pitchFamily="18" charset="0"/>
              </a:rPr>
              <a:t>anti MERS-COV medications and remedies administered by host are deemed to be the likely therapies for </a:t>
            </a:r>
            <a:r>
              <a:rPr lang="en-US" sz="1600" dirty="0" smtClean="0">
                <a:latin typeface="Times New Roman" pitchFamily="18" charset="0"/>
                <a:cs typeface="Times New Roman" pitchFamily="18" charset="0"/>
              </a:rPr>
              <a:t>MERS-</a:t>
            </a:r>
            <a:r>
              <a:rPr lang="en-US" sz="1600" dirty="0" err="1" smtClean="0">
                <a:latin typeface="Times New Roman" pitchFamily="18" charset="0"/>
                <a:cs typeface="Times New Roman" pitchFamily="18" charset="0"/>
              </a:rPr>
              <a:t>Cov</a:t>
            </a:r>
            <a:endParaRPr lang="en-US" sz="1600" dirty="0">
              <a:latin typeface="Times New Roman" pitchFamily="18" charset="0"/>
              <a:cs typeface="Times New Roman" pitchFamily="18" charset="0"/>
            </a:endParaRPr>
          </a:p>
          <a:p>
            <a:pPr>
              <a:buFont typeface="Wingdings" pitchFamily="2" charset="2"/>
              <a:buChar char="Ø"/>
            </a:pPr>
            <a:r>
              <a:rPr lang="en-US" sz="1600" dirty="0">
                <a:latin typeface="Times New Roman" pitchFamily="18" charset="0"/>
                <a:cs typeface="Times New Roman" pitchFamily="18" charset="0"/>
              </a:rPr>
              <a:t>I</a:t>
            </a:r>
            <a:r>
              <a:rPr lang="en-US" sz="1600" dirty="0" smtClean="0">
                <a:latin typeface="Times New Roman" pitchFamily="18" charset="0"/>
                <a:cs typeface="Times New Roman" pitchFamily="18" charset="0"/>
              </a:rPr>
              <a:t>t’s </a:t>
            </a:r>
            <a:r>
              <a:rPr lang="en-US" sz="1600" dirty="0">
                <a:latin typeface="Times New Roman" pitchFamily="18" charset="0"/>
                <a:cs typeface="Times New Roman" pitchFamily="18" charset="0"/>
              </a:rPr>
              <a:t>thus an open opportunity for researchers to help  in comprehending MERS-COV pathogenesis , its means of spread and its intermediate source (</a:t>
            </a:r>
            <a:r>
              <a:rPr lang="en-US" sz="1600" dirty="0" err="1">
                <a:latin typeface="Times New Roman" pitchFamily="18" charset="0"/>
                <a:cs typeface="Times New Roman" pitchFamily="18" charset="0"/>
              </a:rPr>
              <a:t>Hemida</a:t>
            </a:r>
            <a:r>
              <a:rPr lang="en-US" sz="1600" dirty="0">
                <a:latin typeface="Times New Roman" pitchFamily="18" charset="0"/>
                <a:cs typeface="Times New Roman" pitchFamily="18" charset="0"/>
              </a:rPr>
              <a:t> et al., </a:t>
            </a:r>
            <a:r>
              <a:rPr lang="en-US" sz="1600" dirty="0" smtClean="0">
                <a:latin typeface="Times New Roman" pitchFamily="18" charset="0"/>
                <a:cs typeface="Times New Roman" pitchFamily="18" charset="0"/>
              </a:rPr>
              <a:t>2017)</a:t>
            </a:r>
          </a:p>
          <a:p>
            <a:pPr>
              <a:buFont typeface="Wingdings" pitchFamily="2" charset="2"/>
              <a:buChar char="Ø"/>
            </a:pPr>
            <a:r>
              <a:rPr lang="en-US" sz="1600" dirty="0" smtClean="0">
                <a:latin typeface="Times New Roman" pitchFamily="18" charset="0"/>
                <a:cs typeface="Times New Roman" pitchFamily="18" charset="0"/>
              </a:rPr>
              <a:t>To </a:t>
            </a:r>
            <a:r>
              <a:rPr lang="en-US" sz="1600" dirty="0">
                <a:latin typeface="Times New Roman" pitchFamily="18" charset="0"/>
                <a:cs typeface="Times New Roman" pitchFamily="18" charset="0"/>
              </a:rPr>
              <a:t>curb nosocomial spread, earlier identification and segregation of suspected rather confirmed cases is </a:t>
            </a:r>
            <a:r>
              <a:rPr lang="en-US" sz="1600" dirty="0" smtClean="0">
                <a:latin typeface="Times New Roman" pitchFamily="18" charset="0"/>
                <a:cs typeface="Times New Roman" pitchFamily="18" charset="0"/>
              </a:rPr>
              <a:t>paramount.</a:t>
            </a:r>
          </a:p>
          <a:p>
            <a:pPr>
              <a:buFont typeface="Wingdings" pitchFamily="2" charset="2"/>
              <a:buChar char="Ø"/>
            </a:pPr>
            <a:r>
              <a:rPr lang="en-US" sz="1600" dirty="0" smtClean="0">
                <a:latin typeface="Times New Roman" pitchFamily="18" charset="0"/>
                <a:cs typeface="Times New Roman" pitchFamily="18" charset="0"/>
              </a:rPr>
              <a:t>Similarly</a:t>
            </a:r>
            <a:r>
              <a:rPr lang="en-US" sz="1600" dirty="0">
                <a:latin typeface="Times New Roman" pitchFamily="18" charset="0"/>
                <a:cs typeface="Times New Roman" pitchFamily="18" charset="0"/>
              </a:rPr>
              <a:t>, ongoing scrutiny is key in the long run (</a:t>
            </a:r>
            <a:r>
              <a:rPr lang="en-US" sz="1600" dirty="0" err="1">
                <a:latin typeface="Times New Roman" pitchFamily="18" charset="0"/>
                <a:cs typeface="Times New Roman" pitchFamily="18" charset="0"/>
              </a:rPr>
              <a:t>Hui</a:t>
            </a:r>
            <a:r>
              <a:rPr lang="en-US" sz="1600" dirty="0">
                <a:latin typeface="Times New Roman" pitchFamily="18" charset="0"/>
                <a:cs typeface="Times New Roman" pitchFamily="18" charset="0"/>
              </a:rPr>
              <a:t> et al., 2018</a:t>
            </a:r>
            <a:r>
              <a:rPr lang="en-US" sz="1600" dirty="0" smtClean="0">
                <a:latin typeface="Times New Roman" pitchFamily="18" charset="0"/>
                <a:cs typeface="Times New Roman" pitchFamily="18" charset="0"/>
              </a:rPr>
              <a:t>)</a:t>
            </a:r>
          </a:p>
          <a:p>
            <a:pPr>
              <a:buFont typeface="Wingdings" pitchFamily="2" charset="2"/>
              <a:buChar char="Ø"/>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Putting on masks whenever one is a meter away from the </a:t>
            </a:r>
            <a:r>
              <a:rPr lang="en-US" sz="1600" dirty="0" smtClean="0">
                <a:latin typeface="Times New Roman" pitchFamily="18" charset="0"/>
                <a:cs typeface="Times New Roman" pitchFamily="18" charset="0"/>
              </a:rPr>
              <a:t>patient </a:t>
            </a:r>
            <a:r>
              <a:rPr lang="en-US" sz="1600" dirty="0">
                <a:latin typeface="Times New Roman" pitchFamily="18" charset="0"/>
                <a:cs typeface="Times New Roman" pitchFamily="18" charset="0"/>
              </a:rPr>
              <a:t>and  wearing gloves, gown, masks and eye protection </a:t>
            </a:r>
            <a:r>
              <a:rPr lang="en-US" sz="1600" dirty="0" smtClean="0">
                <a:latin typeface="Times New Roman" pitchFamily="18" charset="0"/>
                <a:cs typeface="Times New Roman" pitchFamily="18" charset="0"/>
              </a:rPr>
              <a:t>ought </a:t>
            </a:r>
            <a:r>
              <a:rPr lang="en-US" sz="1600" dirty="0">
                <a:latin typeface="Times New Roman" pitchFamily="18" charset="0"/>
                <a:cs typeface="Times New Roman" pitchFamily="18" charset="0"/>
              </a:rPr>
              <a:t>to be </a:t>
            </a:r>
            <a:r>
              <a:rPr lang="en-US" sz="1600" dirty="0" smtClean="0">
                <a:latin typeface="Times New Roman" pitchFamily="18" charset="0"/>
                <a:cs typeface="Times New Roman" pitchFamily="18" charset="0"/>
              </a:rPr>
              <a:t>observed</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74379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392383"/>
            <a:ext cx="8596668" cy="464898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When </a:t>
            </a:r>
            <a:r>
              <a:rPr lang="en-US" dirty="0">
                <a:latin typeface="Times New Roman" pitchFamily="18" charset="0"/>
                <a:cs typeface="Times New Roman" pitchFamily="18" charset="0"/>
              </a:rPr>
              <a:t>carrying out aerosol procedures for infested patients and hospitals, home care workers must implement airborne safety </a:t>
            </a:r>
            <a:r>
              <a:rPr lang="en-US" dirty="0" smtClean="0">
                <a:latin typeface="Times New Roman" pitchFamily="18" charset="0"/>
                <a:cs typeface="Times New Roman" pitchFamily="18" charset="0"/>
              </a:rPr>
              <a:t>measures</a:t>
            </a:r>
          </a:p>
          <a:p>
            <a:pPr>
              <a:buFont typeface="Wingdings" pitchFamily="2" charset="2"/>
              <a:buChar char="Ø"/>
            </a:pPr>
            <a:r>
              <a:rPr lang="en-US" dirty="0" smtClean="0">
                <a:latin typeface="Times New Roman" pitchFamily="18" charset="0"/>
                <a:cs typeface="Times New Roman" pitchFamily="18" charset="0"/>
              </a:rPr>
              <a:t>They </a:t>
            </a:r>
            <a:r>
              <a:rPr lang="en-US" dirty="0">
                <a:latin typeface="Times New Roman" pitchFamily="18" charset="0"/>
                <a:cs typeface="Times New Roman" pitchFamily="18" charset="0"/>
              </a:rPr>
              <a:t>should put on a fit tested particulate oxygen </a:t>
            </a:r>
            <a:r>
              <a:rPr lang="en-US" dirty="0" smtClean="0">
                <a:latin typeface="Times New Roman" pitchFamily="18" charset="0"/>
                <a:cs typeface="Times New Roman" pitchFamily="18" charset="0"/>
              </a:rPr>
              <a:t>mask</a:t>
            </a:r>
          </a:p>
          <a:p>
            <a:pPr>
              <a:buFont typeface="Wingdings" pitchFamily="2" charset="2"/>
              <a:buChar char="Ø"/>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erosolizing </a:t>
            </a:r>
            <a:r>
              <a:rPr lang="en-US" dirty="0">
                <a:latin typeface="Times New Roman" pitchFamily="18" charset="0"/>
                <a:cs typeface="Times New Roman" pitchFamily="18" charset="0"/>
              </a:rPr>
              <a:t>measures in jam-packed hospital emergency and inpatient divisions without adequate infection control measures should be avoided (Ali et al., </a:t>
            </a:r>
            <a:r>
              <a:rPr lang="en-US" dirty="0" smtClean="0">
                <a:latin typeface="Times New Roman" pitchFamily="18" charset="0"/>
                <a:cs typeface="Times New Roman" pitchFamily="18" charset="0"/>
              </a:rPr>
              <a:t>2017)</a:t>
            </a:r>
          </a:p>
          <a:p>
            <a:pPr>
              <a:buFont typeface="Wingdings" pitchFamily="2" charset="2"/>
              <a:buChar char="Ø"/>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ll </a:t>
            </a:r>
            <a:r>
              <a:rPr lang="en-US" dirty="0">
                <a:latin typeface="Times New Roman" pitchFamily="18" charset="0"/>
                <a:cs typeface="Times New Roman" pitchFamily="18" charset="0"/>
              </a:rPr>
              <a:t>home care workers who extend close contact with patients </a:t>
            </a:r>
            <a:r>
              <a:rPr lang="en-US" dirty="0" smtClean="0">
                <a:latin typeface="Times New Roman" pitchFamily="18" charset="0"/>
                <a:cs typeface="Times New Roman" pitchFamily="18" charset="0"/>
              </a:rPr>
              <a:t>should </a:t>
            </a:r>
            <a:r>
              <a:rPr lang="en-US" dirty="0">
                <a:latin typeface="Times New Roman" pitchFamily="18" charset="0"/>
                <a:cs typeface="Times New Roman" pitchFamily="18" charset="0"/>
              </a:rPr>
              <a:t>adhere to sophisticated levels of </a:t>
            </a:r>
            <a:r>
              <a:rPr lang="en-US" dirty="0" smtClean="0">
                <a:latin typeface="Times New Roman" pitchFamily="18" charset="0"/>
                <a:cs typeface="Times New Roman" pitchFamily="18" charset="0"/>
              </a:rPr>
              <a:t>protection</a:t>
            </a:r>
          </a:p>
          <a:p>
            <a:pPr>
              <a:buFont typeface="Wingdings" pitchFamily="2" charset="2"/>
              <a:buChar char="Ø"/>
            </a:pP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dvanced </a:t>
            </a:r>
            <a:r>
              <a:rPr lang="en-US" dirty="0">
                <a:latin typeface="Times New Roman" pitchFamily="18" charset="0"/>
                <a:cs typeface="Times New Roman" pitchFamily="18" charset="0"/>
              </a:rPr>
              <a:t>aeration levels, efforts to contain air within dispersion points of generation and enhanced personal protection equipment are </a:t>
            </a:r>
            <a:r>
              <a:rPr lang="en-US" dirty="0" smtClean="0">
                <a:latin typeface="Times New Roman" pitchFamily="18" charset="0"/>
                <a:cs typeface="Times New Roman" pitchFamily="18" charset="0"/>
              </a:rPr>
              <a:t>essential</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96193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itchFamily="18" charset="0"/>
                <a:cs typeface="Times New Roman" pitchFamily="18" charset="0"/>
              </a:rPr>
              <a:t>Individual Characteristics </a:t>
            </a:r>
            <a:r>
              <a:rPr lang="en-US" dirty="0" smtClean="0">
                <a:latin typeface="Times New Roman" pitchFamily="18" charset="0"/>
                <a:cs typeface="Times New Roman" pitchFamily="18" charset="0"/>
              </a:rPr>
              <a:t>and </a:t>
            </a:r>
            <a:r>
              <a:rPr lang="en-US" dirty="0">
                <a:latin typeface="Times New Roman" pitchFamily="18" charset="0"/>
                <a:cs typeface="Times New Roman" pitchFamily="18" charset="0"/>
              </a:rPr>
              <a:t>Outside Influences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475509"/>
            <a:ext cx="8596668" cy="4565853"/>
          </a:xfrm>
        </p:spPr>
        <p:txBody>
          <a:bodyPr>
            <a:normAutofit/>
          </a:bodyPr>
          <a:lstStyle/>
          <a:p>
            <a:pPr>
              <a:buFont typeface="Wingdings" pitchFamily="2" charset="2"/>
              <a:buChar char="Ø"/>
            </a:pPr>
            <a:r>
              <a:rPr lang="en-US" dirty="0">
                <a:latin typeface="Times New Roman" pitchFamily="18" charset="0"/>
                <a:cs typeface="Times New Roman" pitchFamily="18" charset="0"/>
              </a:rPr>
              <a:t>MERS-COV minor cases are characterized by fever of low grade, running nose, chills, sores in the gullet, experiencing parched coughs, and </a:t>
            </a:r>
            <a:r>
              <a:rPr lang="en-US" dirty="0" smtClean="0">
                <a:latin typeface="Times New Roman" pitchFamily="18" charset="0"/>
                <a:cs typeface="Times New Roman" pitchFamily="18" charset="0"/>
              </a:rPr>
              <a:t>myalgia</a:t>
            </a:r>
          </a:p>
          <a:p>
            <a:pPr>
              <a:buFont typeface="Wingdings" pitchFamily="2" charset="2"/>
              <a:buChar char="Ø"/>
            </a:pPr>
            <a:r>
              <a:rPr lang="en-US" dirty="0" smtClean="0">
                <a:latin typeface="Times New Roman" pitchFamily="18" charset="0"/>
                <a:cs typeface="Times New Roman" pitchFamily="18" charset="0"/>
              </a:rPr>
              <a:t>For </a:t>
            </a:r>
            <a:r>
              <a:rPr lang="en-US" dirty="0">
                <a:latin typeface="Times New Roman" pitchFamily="18" charset="0"/>
                <a:cs typeface="Times New Roman" pitchFamily="18" charset="0"/>
              </a:rPr>
              <a:t>some patients, it’s no wonder if they experience nausea, diarrhea and vomiting; </a:t>
            </a:r>
            <a:r>
              <a:rPr lang="en-US" dirty="0" smtClean="0">
                <a:latin typeface="Times New Roman" pitchFamily="18" charset="0"/>
                <a:cs typeface="Times New Roman" pitchFamily="18" charset="0"/>
              </a:rPr>
              <a:t>are </a:t>
            </a:r>
            <a:r>
              <a:rPr lang="en-US" dirty="0">
                <a:latin typeface="Times New Roman" pitchFamily="18" charset="0"/>
                <a:cs typeface="Times New Roman" pitchFamily="18" charset="0"/>
              </a:rPr>
              <a:t>characterized as gastrointestinal </a:t>
            </a:r>
            <a:r>
              <a:rPr lang="en-US" dirty="0" smtClean="0">
                <a:latin typeface="Times New Roman" pitchFamily="18" charset="0"/>
                <a:cs typeface="Times New Roman" pitchFamily="18" charset="0"/>
              </a:rPr>
              <a:t>indicators</a:t>
            </a:r>
          </a:p>
          <a:p>
            <a:pPr>
              <a:buFont typeface="Wingdings" pitchFamily="2" charset="2"/>
              <a:buChar char="Ø"/>
            </a:pPr>
            <a:r>
              <a:rPr lang="en-US" dirty="0" smtClean="0">
                <a:latin typeface="Times New Roman" pitchFamily="18" charset="0"/>
                <a:cs typeface="Times New Roman" pitchFamily="18" charset="0"/>
              </a:rPr>
              <a:t>Medics </a:t>
            </a:r>
            <a:r>
              <a:rPr lang="en-US" dirty="0">
                <a:latin typeface="Times New Roman" pitchFamily="18" charset="0"/>
                <a:cs typeface="Times New Roman" pitchFamily="18" charset="0"/>
              </a:rPr>
              <a:t>also recorded laboratory deviations that comprised of preeminent transaminases and </a:t>
            </a:r>
            <a:r>
              <a:rPr lang="en-US" dirty="0" err="1" smtClean="0">
                <a:latin typeface="Times New Roman" pitchFamily="18" charset="0"/>
                <a:cs typeface="Times New Roman" pitchFamily="18" charset="0"/>
              </a:rPr>
              <a:t>cytopenia</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Other </a:t>
            </a:r>
            <a:r>
              <a:rPr lang="en-US" dirty="0">
                <a:latin typeface="Times New Roman" pitchFamily="18" charset="0"/>
                <a:cs typeface="Times New Roman" pitchFamily="18" charset="0"/>
              </a:rPr>
              <a:t>reported symptoms, </a:t>
            </a:r>
            <a:r>
              <a:rPr lang="en-US" dirty="0" err="1">
                <a:latin typeface="Times New Roman" pitchFamily="18" charset="0"/>
                <a:cs typeface="Times New Roman" pitchFamily="18" charset="0"/>
              </a:rPr>
              <a:t>coinfection</a:t>
            </a:r>
            <a:r>
              <a:rPr lang="en-US" dirty="0">
                <a:latin typeface="Times New Roman" pitchFamily="18" charset="0"/>
                <a:cs typeface="Times New Roman" pitchFamily="18" charset="0"/>
              </a:rPr>
              <a:t> with bacterial pathogens and respiratory viruses were also identified (</a:t>
            </a:r>
            <a:r>
              <a:rPr lang="en-US" dirty="0" err="1">
                <a:latin typeface="Times New Roman" pitchFamily="18" charset="0"/>
                <a:cs typeface="Times New Roman" pitchFamily="18" charset="0"/>
              </a:rPr>
              <a:t>Corman</a:t>
            </a:r>
            <a:r>
              <a:rPr lang="en-US" dirty="0">
                <a:latin typeface="Times New Roman" pitchFamily="18" charset="0"/>
                <a:cs typeface="Times New Roman" pitchFamily="18" charset="0"/>
              </a:rPr>
              <a:t> et al., 2016</a:t>
            </a:r>
            <a:r>
              <a:rPr lang="en-US" dirty="0" smtClean="0">
                <a:latin typeface="Times New Roman" pitchFamily="18" charset="0"/>
                <a:cs typeface="Times New Roman" pitchFamily="18" charset="0"/>
              </a:rPr>
              <a:t>)</a:t>
            </a:r>
          </a:p>
          <a:p>
            <a:pPr>
              <a:buFont typeface="Wingdings" pitchFamily="2" charset="2"/>
              <a:buChar char="Ø"/>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In the long run, half of MERS-COV contagions could result in severe kidney damage while a third </a:t>
            </a:r>
            <a:r>
              <a:rPr lang="en-US" dirty="0" smtClean="0">
                <a:latin typeface="Times New Roman" pitchFamily="18" charset="0"/>
                <a:cs typeface="Times New Roman" pitchFamily="18" charset="0"/>
              </a:rPr>
              <a:t>experience gastrointestinal symptoms</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27117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latin typeface="Times New Roman" pitchFamily="18" charset="0"/>
                <a:cs typeface="Times New Roman" pitchFamily="18" charset="0"/>
              </a:rPr>
              <a:t>Comparing </a:t>
            </a:r>
            <a:r>
              <a:rPr lang="en-US" dirty="0" smtClean="0">
                <a:latin typeface="Times New Roman" pitchFamily="18" charset="0"/>
                <a:cs typeface="Times New Roman" pitchFamily="18" charset="0"/>
              </a:rPr>
              <a:t>and </a:t>
            </a:r>
            <a:r>
              <a:rPr lang="en-US" dirty="0">
                <a:latin typeface="Times New Roman" pitchFamily="18" charset="0"/>
                <a:cs typeface="Times New Roman" pitchFamily="18" charset="0"/>
              </a:rPr>
              <a:t>Contrasting Determinants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600201"/>
            <a:ext cx="8596668" cy="4441162"/>
          </a:xfrm>
        </p:spPr>
        <p:txBody>
          <a:bodyPr>
            <a:normAutofit/>
          </a:bodyPr>
          <a:lstStyle/>
          <a:p>
            <a:pPr>
              <a:buFont typeface="Wingdings" pitchFamily="2" charset="2"/>
              <a:buChar char="Ø"/>
            </a:pPr>
            <a:r>
              <a:rPr lang="en-US" dirty="0">
                <a:latin typeface="Times New Roman" pitchFamily="18" charset="0"/>
                <a:cs typeface="Times New Roman" pitchFamily="18" charset="0"/>
              </a:rPr>
              <a:t>Although it has been established that </a:t>
            </a:r>
            <a:r>
              <a:rPr lang="en-US" dirty="0" smtClean="0">
                <a:latin typeface="Times New Roman" pitchFamily="18" charset="0"/>
                <a:cs typeface="Times New Roman" pitchFamily="18" charset="0"/>
              </a:rPr>
              <a:t>camels </a:t>
            </a:r>
            <a:r>
              <a:rPr lang="en-US" dirty="0">
                <a:latin typeface="Times New Roman" pitchFamily="18" charset="0"/>
                <a:cs typeface="Times New Roman" pitchFamily="18" charset="0"/>
              </a:rPr>
              <a:t>are at </a:t>
            </a:r>
            <a:r>
              <a:rPr lang="en-US" dirty="0" smtClean="0">
                <a:latin typeface="Times New Roman" pitchFamily="18" charset="0"/>
                <a:cs typeface="Times New Roman" pitchFamily="18" charset="0"/>
              </a:rPr>
              <a:t>epicenter </a:t>
            </a:r>
            <a:r>
              <a:rPr lang="en-US" dirty="0">
                <a:latin typeface="Times New Roman" pitchFamily="18" charset="0"/>
                <a:cs typeface="Times New Roman" pitchFamily="18" charset="0"/>
              </a:rPr>
              <a:t>of </a:t>
            </a:r>
            <a:r>
              <a:rPr lang="en-US" dirty="0" smtClean="0">
                <a:latin typeface="Times New Roman" pitchFamily="18" charset="0"/>
                <a:cs typeface="Times New Roman" pitchFamily="18" charset="0"/>
              </a:rPr>
              <a:t>infection transmission, a </a:t>
            </a:r>
            <a:r>
              <a:rPr lang="en-US" dirty="0">
                <a:latin typeface="Times New Roman" pitchFamily="18" charset="0"/>
                <a:cs typeface="Times New Roman" pitchFamily="18" charset="0"/>
              </a:rPr>
              <a:t>challenge is posed </a:t>
            </a:r>
            <a:r>
              <a:rPr lang="en-US" dirty="0" smtClean="0">
                <a:latin typeface="Times New Roman" pitchFamily="18" charset="0"/>
                <a:cs typeface="Times New Roman" pitchFamily="18" charset="0"/>
              </a:rPr>
              <a:t>by individual </a:t>
            </a:r>
            <a:r>
              <a:rPr lang="en-US" dirty="0">
                <a:latin typeface="Times New Roman" pitchFamily="18" charset="0"/>
                <a:cs typeface="Times New Roman" pitchFamily="18" charset="0"/>
              </a:rPr>
              <a:t>characteristics and physical environment </a:t>
            </a:r>
            <a:r>
              <a:rPr lang="en-US" dirty="0" smtClean="0">
                <a:latin typeface="Times New Roman" pitchFamily="18" charset="0"/>
                <a:cs typeface="Times New Roman" pitchFamily="18" charset="0"/>
              </a:rPr>
              <a:t>influences</a:t>
            </a:r>
          </a:p>
          <a:p>
            <a:pPr>
              <a:buFont typeface="Wingdings" pitchFamily="2" charset="2"/>
              <a:buChar char="Ø"/>
            </a:pPr>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any </a:t>
            </a:r>
            <a:r>
              <a:rPr lang="en-US" dirty="0">
                <a:latin typeface="Times New Roman" pitchFamily="18" charset="0"/>
                <a:cs typeface="Times New Roman" pitchFamily="18" charset="0"/>
              </a:rPr>
              <a:t>MERS-COV cases are missed due to the </a:t>
            </a:r>
            <a:r>
              <a:rPr lang="en-US" dirty="0" smtClean="0">
                <a:latin typeface="Times New Roman" pitchFamily="18" charset="0"/>
                <a:cs typeface="Times New Roman" pitchFamily="18" charset="0"/>
              </a:rPr>
              <a:t>claim that </a:t>
            </a:r>
            <a:r>
              <a:rPr lang="en-US" dirty="0">
                <a:latin typeface="Times New Roman" pitchFamily="18" charset="0"/>
                <a:cs typeface="Times New Roman" pitchFamily="18" charset="0"/>
              </a:rPr>
              <a:t>any public </a:t>
            </a:r>
            <a:r>
              <a:rPr lang="en-US" dirty="0" smtClean="0">
                <a:latin typeface="Times New Roman" pitchFamily="18" charset="0"/>
                <a:cs typeface="Times New Roman" pitchFamily="18" charset="0"/>
              </a:rPr>
              <a:t>transmitted </a:t>
            </a:r>
            <a:r>
              <a:rPr lang="en-US" dirty="0">
                <a:latin typeface="Times New Roman" pitchFamily="18" charset="0"/>
                <a:cs typeface="Times New Roman" pitchFamily="18" charset="0"/>
              </a:rPr>
              <a:t>pneumonia </a:t>
            </a:r>
            <a:r>
              <a:rPr lang="en-US" dirty="0" smtClean="0">
                <a:latin typeface="Times New Roman" pitchFamily="18" charset="0"/>
                <a:cs typeface="Times New Roman" pitchFamily="18" charset="0"/>
              </a:rPr>
              <a:t>are triggered </a:t>
            </a:r>
            <a:r>
              <a:rPr lang="en-US" dirty="0">
                <a:latin typeface="Times New Roman" pitchFamily="18" charset="0"/>
                <a:cs typeface="Times New Roman" pitchFamily="18" charset="0"/>
              </a:rPr>
              <a:t>by influenza </a:t>
            </a:r>
            <a:r>
              <a:rPr lang="en-US" dirty="0" smtClean="0">
                <a:latin typeface="Times New Roman" pitchFamily="18" charset="0"/>
                <a:cs typeface="Times New Roman" pitchFamily="18" charset="0"/>
              </a:rPr>
              <a:t>respiratory </a:t>
            </a:r>
            <a:r>
              <a:rPr lang="en-US" dirty="0">
                <a:latin typeface="Times New Roman" pitchFamily="18" charset="0"/>
                <a:cs typeface="Times New Roman" pitchFamily="18" charset="0"/>
              </a:rPr>
              <a:t>syncytial virus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Owing </a:t>
            </a:r>
            <a:r>
              <a:rPr lang="en-US" dirty="0">
                <a:latin typeface="Times New Roman" pitchFamily="18" charset="0"/>
                <a:cs typeface="Times New Roman" pitchFamily="18" charset="0"/>
              </a:rPr>
              <a:t>to the above, MERS-COV nosocomial outbreaks are often </a:t>
            </a:r>
            <a:r>
              <a:rPr lang="en-US" dirty="0" smtClean="0">
                <a:latin typeface="Times New Roman" pitchFamily="18" charset="0"/>
                <a:cs typeface="Times New Roman" pitchFamily="18" charset="0"/>
              </a:rPr>
              <a:t>tied with diagnosis delay </a:t>
            </a:r>
          </a:p>
          <a:p>
            <a:pPr>
              <a:buFont typeface="Wingdings" pitchFamily="2" charset="2"/>
              <a:buChar char="Ø"/>
            </a:pPr>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strike a contrast between </a:t>
            </a:r>
            <a:r>
              <a:rPr lang="en-US" dirty="0" smtClean="0">
                <a:latin typeface="Times New Roman" pitchFamily="18" charset="0"/>
                <a:cs typeface="Times New Roman" pitchFamily="18" charset="0"/>
              </a:rPr>
              <a:t>determinants </a:t>
            </a:r>
            <a:r>
              <a:rPr lang="en-US" dirty="0">
                <a:latin typeface="Times New Roman" pitchFamily="18" charset="0"/>
                <a:cs typeface="Times New Roman" pitchFamily="18" charset="0"/>
              </a:rPr>
              <a:t>and personal characteristics and outside influences, a history of a patient’s </a:t>
            </a:r>
            <a:r>
              <a:rPr lang="en-US" dirty="0" smtClean="0">
                <a:latin typeface="Times New Roman" pitchFamily="18" charset="0"/>
                <a:cs typeface="Times New Roman" pitchFamily="18" charset="0"/>
              </a:rPr>
              <a:t>visit Middle East is </a:t>
            </a:r>
            <a:r>
              <a:rPr lang="en-US" dirty="0">
                <a:latin typeface="Times New Roman" pitchFamily="18" charset="0"/>
                <a:cs typeface="Times New Roman" pitchFamily="18" charset="0"/>
              </a:rPr>
              <a:t>vital </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History of patient residing in </a:t>
            </a:r>
            <a:r>
              <a:rPr lang="en-US" dirty="0">
                <a:latin typeface="Times New Roman" pitchFamily="18" charset="0"/>
                <a:cs typeface="Times New Roman" pitchFamily="18" charset="0"/>
              </a:rPr>
              <a:t>non-Middle East countries </a:t>
            </a:r>
            <a:r>
              <a:rPr lang="en-US" dirty="0" smtClean="0">
                <a:latin typeface="Times New Roman" pitchFamily="18" charset="0"/>
                <a:cs typeface="Times New Roman" pitchFamily="18" charset="0"/>
              </a:rPr>
              <a:t>having feverish sickness is important</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24101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Conclusion</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517073"/>
            <a:ext cx="8596668" cy="4524289"/>
          </a:xfrm>
        </p:spPr>
        <p:txBody>
          <a:bodyPr>
            <a:normAutofit/>
          </a:bodyPr>
          <a:lstStyle/>
          <a:p>
            <a:pPr>
              <a:buFont typeface="Wingdings" pitchFamily="2" charset="2"/>
              <a:buChar char="Ø"/>
            </a:pPr>
            <a:r>
              <a:rPr lang="en-US" dirty="0">
                <a:latin typeface="Times New Roman" pitchFamily="18" charset="0"/>
                <a:cs typeface="Times New Roman" pitchFamily="18" charset="0"/>
              </a:rPr>
              <a:t>MERS-COV is still a menace to public health and the danger </a:t>
            </a:r>
            <a:r>
              <a:rPr lang="en-US" dirty="0" smtClean="0">
                <a:latin typeface="Times New Roman" pitchFamily="18" charset="0"/>
                <a:cs typeface="Times New Roman" pitchFamily="18" charset="0"/>
              </a:rPr>
              <a:t>of </a:t>
            </a:r>
            <a:r>
              <a:rPr lang="en-US" dirty="0">
                <a:latin typeface="Times New Roman" pitchFamily="18" charset="0"/>
                <a:cs typeface="Times New Roman" pitchFamily="18" charset="0"/>
              </a:rPr>
              <a:t>global spread could be severe relative to nosocomial spread within healthcare </a:t>
            </a:r>
            <a:r>
              <a:rPr lang="en-US" dirty="0" smtClean="0">
                <a:latin typeface="Times New Roman" pitchFamily="18" charset="0"/>
                <a:cs typeface="Times New Roman" pitchFamily="18" charset="0"/>
              </a:rPr>
              <a:t>facilities</a:t>
            </a:r>
          </a:p>
          <a:p>
            <a:pPr>
              <a:buFont typeface="Wingdings" pitchFamily="2" charset="2"/>
              <a:buChar char="Ø"/>
            </a:pPr>
            <a:r>
              <a:rPr lang="en-US" dirty="0" smtClean="0">
                <a:latin typeface="Times New Roman" pitchFamily="18" charset="0"/>
                <a:cs typeface="Times New Roman" pitchFamily="18" charset="0"/>
              </a:rPr>
              <a:t>Public </a:t>
            </a:r>
            <a:r>
              <a:rPr lang="en-US" dirty="0">
                <a:latin typeface="Times New Roman" pitchFamily="18" charset="0"/>
                <a:cs typeface="Times New Roman" pitchFamily="18" charset="0"/>
              </a:rPr>
              <a:t>health systems’ vigilant scrutiny and advanced scientific awareness </a:t>
            </a:r>
            <a:r>
              <a:rPr lang="en-US" dirty="0" smtClean="0">
                <a:latin typeface="Times New Roman" pitchFamily="18" charset="0"/>
                <a:cs typeface="Times New Roman" pitchFamily="18" charset="0"/>
              </a:rPr>
              <a:t>prospect </a:t>
            </a:r>
            <a:r>
              <a:rPr lang="en-US" dirty="0">
                <a:latin typeface="Times New Roman" pitchFamily="18" charset="0"/>
                <a:cs typeface="Times New Roman" pitchFamily="18" charset="0"/>
              </a:rPr>
              <a:t>is </a:t>
            </a:r>
            <a:r>
              <a:rPr lang="en-US" dirty="0" smtClean="0">
                <a:latin typeface="Times New Roman" pitchFamily="18" charset="0"/>
                <a:cs typeface="Times New Roman" pitchFamily="18" charset="0"/>
              </a:rPr>
              <a:t>necessary</a:t>
            </a:r>
          </a:p>
          <a:p>
            <a:pPr>
              <a:buFont typeface="Wingdings" pitchFamily="2" charset="2"/>
              <a:buChar char="Ø"/>
            </a:pPr>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is certain that nosocomial spread is as a result of late diagnosis of  MERS-COV among patients that shed MERS-COV in packed healthcare </a:t>
            </a:r>
            <a:r>
              <a:rPr lang="en-US" dirty="0" smtClean="0">
                <a:latin typeface="Times New Roman" pitchFamily="18" charset="0"/>
                <a:cs typeface="Times New Roman" pitchFamily="18" charset="0"/>
              </a:rPr>
              <a:t>environs</a:t>
            </a:r>
          </a:p>
          <a:p>
            <a:pPr>
              <a:buFont typeface="Wingdings" pitchFamily="2" charset="2"/>
              <a:buChar char="Ø"/>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Compliance with universal standard for infection control procedures, timely case recognition and speedy implementation of infection control measures are </a:t>
            </a:r>
            <a:r>
              <a:rPr lang="en-US" dirty="0" smtClean="0">
                <a:latin typeface="Times New Roman" pitchFamily="18" charset="0"/>
                <a:cs typeface="Times New Roman" pitchFamily="18" charset="0"/>
              </a:rPr>
              <a:t>necessary</a:t>
            </a:r>
          </a:p>
          <a:p>
            <a:pPr>
              <a:buFont typeface="Wingdings" pitchFamily="2" charset="2"/>
              <a:buChar char="Ø"/>
            </a:pPr>
            <a:r>
              <a:rPr lang="en-US" dirty="0" smtClean="0">
                <a:latin typeface="Times New Roman" pitchFamily="18" charset="0"/>
                <a:cs typeface="Times New Roman" pitchFamily="18" charset="0"/>
              </a:rPr>
              <a:t>It will help prevent </a:t>
            </a:r>
            <a:r>
              <a:rPr lang="en-US" dirty="0">
                <a:latin typeface="Times New Roman" pitchFamily="18" charset="0"/>
                <a:cs typeface="Times New Roman" pitchFamily="18" charset="0"/>
              </a:rPr>
              <a:t>MERS-COV outbreaks associated with healthcare </a:t>
            </a:r>
            <a:r>
              <a:rPr lang="en-US" dirty="0" smtClean="0">
                <a:latin typeface="Times New Roman" pitchFamily="18" charset="0"/>
                <a:cs typeface="Times New Roman" pitchFamily="18" charset="0"/>
              </a:rPr>
              <a:t>facilities</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64301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itchFamily="18" charset="0"/>
                <a:cs typeface="Times New Roman" pitchFamily="18" charset="0"/>
              </a:rPr>
              <a:t>References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1496291"/>
            <a:ext cx="8596668" cy="5195454"/>
          </a:xfrm>
        </p:spPr>
        <p:txBody>
          <a:bodyPr>
            <a:normAutofit/>
          </a:bodyPr>
          <a:lstStyle/>
          <a:p>
            <a:pPr marL="0" indent="0">
              <a:buNone/>
            </a:pPr>
            <a:r>
              <a:rPr lang="en-US" dirty="0">
                <a:latin typeface="Times New Roman" pitchFamily="18" charset="0"/>
                <a:cs typeface="Times New Roman" pitchFamily="18" charset="0"/>
              </a:rPr>
              <a:t>Ali, M. A., </a:t>
            </a:r>
            <a:r>
              <a:rPr lang="en-US" dirty="0" err="1">
                <a:latin typeface="Times New Roman" pitchFamily="18" charset="0"/>
                <a:cs typeface="Times New Roman" pitchFamily="18" charset="0"/>
              </a:rPr>
              <a:t>Shehata</a:t>
            </a:r>
            <a:r>
              <a:rPr lang="en-US" dirty="0">
                <a:latin typeface="Times New Roman" pitchFamily="18" charset="0"/>
                <a:cs typeface="Times New Roman" pitchFamily="18" charset="0"/>
              </a:rPr>
              <a:t>, M. M., </a:t>
            </a:r>
            <a:r>
              <a:rPr lang="en-US" dirty="0" err="1">
                <a:latin typeface="Times New Roman" pitchFamily="18" charset="0"/>
                <a:cs typeface="Times New Roman" pitchFamily="18" charset="0"/>
              </a:rPr>
              <a:t>Gomaa</a:t>
            </a:r>
            <a:r>
              <a:rPr lang="en-US" dirty="0">
                <a:latin typeface="Times New Roman" pitchFamily="18" charset="0"/>
                <a:cs typeface="Times New Roman" pitchFamily="18" charset="0"/>
              </a:rPr>
              <a:t>, M. R., </a:t>
            </a:r>
            <a:r>
              <a:rPr lang="en-US" dirty="0" err="1">
                <a:latin typeface="Times New Roman" pitchFamily="18" charset="0"/>
                <a:cs typeface="Times New Roman" pitchFamily="18" charset="0"/>
              </a:rPr>
              <a:t>Kandeil</a:t>
            </a:r>
            <a:r>
              <a:rPr lang="en-US" dirty="0">
                <a:latin typeface="Times New Roman" pitchFamily="18" charset="0"/>
                <a:cs typeface="Times New Roman" pitchFamily="18" charset="0"/>
              </a:rPr>
              <a:t>, A., El-</a:t>
            </a:r>
            <a:r>
              <a:rPr lang="en-US" dirty="0" err="1">
                <a:latin typeface="Times New Roman" pitchFamily="18" charset="0"/>
                <a:cs typeface="Times New Roman" pitchFamily="18" charset="0"/>
              </a:rPr>
              <a:t>Shesheny</a:t>
            </a:r>
            <a:r>
              <a:rPr lang="en-US" dirty="0">
                <a:latin typeface="Times New Roman" pitchFamily="18" charset="0"/>
                <a:cs typeface="Times New Roman" pitchFamily="18" charset="0"/>
              </a:rPr>
              <a:t>, R., </a:t>
            </a:r>
            <a:r>
              <a:rPr lang="en-US" dirty="0" err="1">
                <a:latin typeface="Times New Roman" pitchFamily="18" charset="0"/>
                <a:cs typeface="Times New Roman" pitchFamily="18" charset="0"/>
              </a:rPr>
              <a:t>Kayed</a:t>
            </a:r>
            <a:r>
              <a:rPr lang="en-US" dirty="0">
                <a:latin typeface="Times New Roman" pitchFamily="18" charset="0"/>
                <a:cs typeface="Times New Roman" pitchFamily="18" charset="0"/>
              </a:rPr>
              <a:t>, A. S., ... </a:t>
            </a:r>
            <a:r>
              <a:rPr lang="en-US" dirty="0" smtClean="0">
                <a:latin typeface="Times New Roman" pitchFamily="18" charset="0"/>
                <a:cs typeface="Times New Roman" pitchFamily="18" charset="0"/>
              </a:rPr>
              <a:t>	&amp; </a:t>
            </a:r>
            <a:r>
              <a:rPr lang="en-US" dirty="0" err="1">
                <a:latin typeface="Times New Roman" pitchFamily="18" charset="0"/>
                <a:cs typeface="Times New Roman" pitchFamily="18" charset="0"/>
              </a:rPr>
              <a:t>Moatasim</a:t>
            </a:r>
            <a:r>
              <a:rPr lang="en-US" dirty="0">
                <a:latin typeface="Times New Roman" pitchFamily="18" charset="0"/>
                <a:cs typeface="Times New Roman" pitchFamily="18" charset="0"/>
              </a:rPr>
              <a:t>, Y.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2017). Systematic, active surveillance for Middle East respiratory </a:t>
            </a:r>
            <a:r>
              <a:rPr lang="en-US" dirty="0" smtClean="0">
                <a:latin typeface="Times New Roman" pitchFamily="18" charset="0"/>
                <a:cs typeface="Times New Roman" pitchFamily="18" charset="0"/>
              </a:rPr>
              <a:t>	syndrome </a:t>
            </a:r>
            <a:r>
              <a:rPr lang="en-US" dirty="0">
                <a:latin typeface="Times New Roman" pitchFamily="18" charset="0"/>
                <a:cs typeface="Times New Roman" pitchFamily="18" charset="0"/>
              </a:rPr>
              <a:t>coronavirus in camels in </a:t>
            </a:r>
            <a:r>
              <a:rPr lang="en-US" dirty="0" smtClean="0">
                <a:latin typeface="Times New Roman" pitchFamily="18" charset="0"/>
                <a:cs typeface="Times New Roman" pitchFamily="18" charset="0"/>
              </a:rPr>
              <a:t>	Egypt</a:t>
            </a:r>
            <a:r>
              <a:rPr lang="en-US" dirty="0">
                <a:latin typeface="Times New Roman" pitchFamily="18" charset="0"/>
                <a:cs typeface="Times New Roman" pitchFamily="18" charset="0"/>
              </a:rPr>
              <a:t>. Emerging microbes &amp; infections, 6(1), </a:t>
            </a:r>
            <a:r>
              <a:rPr lang="en-US" dirty="0" smtClean="0">
                <a:latin typeface="Times New Roman" pitchFamily="18" charset="0"/>
                <a:cs typeface="Times New Roman" pitchFamily="18" charset="0"/>
              </a:rPr>
              <a:t>	1-7</a:t>
            </a:r>
            <a:r>
              <a:rPr lang="en-US" dirty="0">
                <a:latin typeface="Times New Roman" pitchFamily="18" charset="0"/>
                <a:cs typeface="Times New Roman" pitchFamily="18" charset="0"/>
              </a:rPr>
              <a:t>.</a:t>
            </a:r>
          </a:p>
          <a:p>
            <a:pPr marL="0" indent="0">
              <a:buNone/>
            </a:pPr>
            <a:r>
              <a:rPr lang="en-US" dirty="0" err="1">
                <a:latin typeface="Times New Roman" pitchFamily="18" charset="0"/>
                <a:cs typeface="Times New Roman" pitchFamily="18" charset="0"/>
              </a:rPr>
              <a:t>Alraddadi</a:t>
            </a:r>
            <a:r>
              <a:rPr lang="en-US" dirty="0">
                <a:latin typeface="Times New Roman" pitchFamily="18" charset="0"/>
                <a:cs typeface="Times New Roman" pitchFamily="18" charset="0"/>
              </a:rPr>
              <a:t>, B. M., Watson, J. T., </a:t>
            </a:r>
            <a:r>
              <a:rPr lang="en-US" dirty="0" err="1">
                <a:latin typeface="Times New Roman" pitchFamily="18" charset="0"/>
                <a:cs typeface="Times New Roman" pitchFamily="18" charset="0"/>
              </a:rPr>
              <a:t>Almarashi</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Abedi</a:t>
            </a:r>
            <a:r>
              <a:rPr lang="en-US" dirty="0">
                <a:latin typeface="Times New Roman" pitchFamily="18" charset="0"/>
                <a:cs typeface="Times New Roman" pitchFamily="18" charset="0"/>
              </a:rPr>
              <a:t>, G. R., </a:t>
            </a:r>
            <a:r>
              <a:rPr lang="en-US" dirty="0" err="1">
                <a:latin typeface="Times New Roman" pitchFamily="18" charset="0"/>
                <a:cs typeface="Times New Roman" pitchFamily="18" charset="0"/>
              </a:rPr>
              <a:t>Turkistani</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Sadran</a:t>
            </a:r>
            <a:r>
              <a:rPr lang="en-US" dirty="0">
                <a:latin typeface="Times New Roman" pitchFamily="18" charset="0"/>
                <a:cs typeface="Times New Roman" pitchFamily="18" charset="0"/>
              </a:rPr>
              <a:t>, M., ... </a:t>
            </a:r>
            <a:r>
              <a:rPr lang="en-US" dirty="0" smtClean="0">
                <a:latin typeface="Times New Roman" pitchFamily="18" charset="0"/>
                <a:cs typeface="Times New Roman" pitchFamily="18" charset="0"/>
              </a:rPr>
              <a:t>	&amp; </a:t>
            </a:r>
            <a:r>
              <a:rPr lang="en-US" dirty="0" err="1">
                <a:latin typeface="Times New Roman" pitchFamily="18" charset="0"/>
                <a:cs typeface="Times New Roman" pitchFamily="18" charset="0"/>
              </a:rPr>
              <a:t>Albalawi</a:t>
            </a:r>
            <a:r>
              <a:rPr lang="en-US" dirty="0">
                <a:latin typeface="Times New Roman" pitchFamily="18" charset="0"/>
                <a:cs typeface="Times New Roman" pitchFamily="18" charset="0"/>
              </a:rPr>
              <a:t>, E. </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2016). Risk factors for primary Middle East respiratory syndrome </a:t>
            </a:r>
            <a:r>
              <a:rPr lang="en-US" dirty="0" smtClean="0">
                <a:latin typeface="Times New Roman" pitchFamily="18" charset="0"/>
                <a:cs typeface="Times New Roman" pitchFamily="18" charset="0"/>
              </a:rPr>
              <a:t>	coronavirus </a:t>
            </a:r>
            <a:r>
              <a:rPr lang="en-US" dirty="0">
                <a:latin typeface="Times New Roman" pitchFamily="18" charset="0"/>
                <a:cs typeface="Times New Roman" pitchFamily="18" charset="0"/>
              </a:rPr>
              <a:t>illness in humans, Saudi </a:t>
            </a:r>
            <a:r>
              <a:rPr lang="en-US" dirty="0" smtClean="0">
                <a:latin typeface="Times New Roman" pitchFamily="18" charset="0"/>
                <a:cs typeface="Times New Roman" pitchFamily="18" charset="0"/>
              </a:rPr>
              <a:t>	Arabia</a:t>
            </a:r>
            <a:r>
              <a:rPr lang="en-US" dirty="0">
                <a:latin typeface="Times New Roman" pitchFamily="18" charset="0"/>
                <a:cs typeface="Times New Roman" pitchFamily="18" charset="0"/>
              </a:rPr>
              <a:t>, 2014. Emerging infectious diseases, </a:t>
            </a:r>
            <a:r>
              <a:rPr lang="en-US" dirty="0" smtClean="0">
                <a:latin typeface="Times New Roman" pitchFamily="18" charset="0"/>
                <a:cs typeface="Times New Roman" pitchFamily="18" charset="0"/>
              </a:rPr>
              <a:t>	22(1</a:t>
            </a:r>
            <a:r>
              <a:rPr lang="en-US" dirty="0">
                <a:latin typeface="Times New Roman" pitchFamily="18" charset="0"/>
                <a:cs typeface="Times New Roman" pitchFamily="18" charset="0"/>
              </a:rPr>
              <a:t>), 49.</a:t>
            </a:r>
          </a:p>
          <a:p>
            <a:pPr marL="0" indent="0">
              <a:buNone/>
            </a:pPr>
            <a:r>
              <a:rPr lang="en-US" dirty="0">
                <a:latin typeface="Times New Roman" pitchFamily="18" charset="0"/>
                <a:cs typeface="Times New Roman" pitchFamily="18" charset="0"/>
              </a:rPr>
              <a:t>Anthony, S. J., </a:t>
            </a:r>
            <a:r>
              <a:rPr lang="en-US" dirty="0" err="1">
                <a:latin typeface="Times New Roman" pitchFamily="18" charset="0"/>
                <a:cs typeface="Times New Roman" pitchFamily="18" charset="0"/>
              </a:rPr>
              <a:t>Gilardi</a:t>
            </a:r>
            <a:r>
              <a:rPr lang="en-US" dirty="0">
                <a:latin typeface="Times New Roman" pitchFamily="18" charset="0"/>
                <a:cs typeface="Times New Roman" pitchFamily="18" charset="0"/>
              </a:rPr>
              <a:t>, K., </a:t>
            </a:r>
            <a:r>
              <a:rPr lang="en-US" dirty="0" err="1">
                <a:latin typeface="Times New Roman" pitchFamily="18" charset="0"/>
                <a:cs typeface="Times New Roman" pitchFamily="18" charset="0"/>
              </a:rPr>
              <a:t>Menachery</a:t>
            </a:r>
            <a:r>
              <a:rPr lang="en-US" dirty="0">
                <a:latin typeface="Times New Roman" pitchFamily="18" charset="0"/>
                <a:cs typeface="Times New Roman" pitchFamily="18" charset="0"/>
              </a:rPr>
              <a:t>, V. D., Goldstein, T., </a:t>
            </a:r>
            <a:r>
              <a:rPr lang="en-US" dirty="0" err="1">
                <a:latin typeface="Times New Roman" pitchFamily="18" charset="0"/>
                <a:cs typeface="Times New Roman" pitchFamily="18" charset="0"/>
              </a:rPr>
              <a:t>Ssebide</a:t>
            </a:r>
            <a:r>
              <a:rPr lang="en-US" dirty="0">
                <a:latin typeface="Times New Roman" pitchFamily="18" charset="0"/>
                <a:cs typeface="Times New Roman" pitchFamily="18" charset="0"/>
              </a:rPr>
              <a:t>, B., </a:t>
            </a:r>
            <a:r>
              <a:rPr lang="en-US" dirty="0" err="1">
                <a:latin typeface="Times New Roman" pitchFamily="18" charset="0"/>
                <a:cs typeface="Times New Roman" pitchFamily="18" charset="0"/>
              </a:rPr>
              <a:t>Mbabazi</a:t>
            </a:r>
            <a:r>
              <a:rPr lang="en-US" dirty="0">
                <a:latin typeface="Times New Roman" pitchFamily="18" charset="0"/>
                <a:cs typeface="Times New Roman" pitchFamily="18" charset="0"/>
              </a:rPr>
              <a:t>, R., ... &amp;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Petrosov</a:t>
            </a:r>
            <a:r>
              <a:rPr lang="en-US" dirty="0">
                <a:latin typeface="Times New Roman" pitchFamily="18" charset="0"/>
                <a:cs typeface="Times New Roman" pitchFamily="18" charset="0"/>
              </a:rPr>
              <a:t>, A.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2017). Further evidence for bats as the evolutionary source of Middle </a:t>
            </a:r>
            <a:r>
              <a:rPr lang="en-US" dirty="0" smtClean="0">
                <a:latin typeface="Times New Roman" pitchFamily="18" charset="0"/>
                <a:cs typeface="Times New Roman" pitchFamily="18" charset="0"/>
              </a:rPr>
              <a:t>	East </a:t>
            </a:r>
            <a:r>
              <a:rPr lang="en-US" dirty="0">
                <a:latin typeface="Times New Roman" pitchFamily="18" charset="0"/>
                <a:cs typeface="Times New Roman" pitchFamily="18" charset="0"/>
              </a:rPr>
              <a:t>respiratory syndrome </a:t>
            </a:r>
            <a:r>
              <a:rPr lang="en-US" dirty="0" smtClean="0">
                <a:latin typeface="Times New Roman" pitchFamily="18" charset="0"/>
                <a:cs typeface="Times New Roman" pitchFamily="18" charset="0"/>
              </a:rPr>
              <a:t>coronavirus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MBio</a:t>
            </a:r>
            <a:r>
              <a:rPr lang="en-US" dirty="0">
                <a:latin typeface="Times New Roman" pitchFamily="18" charset="0"/>
                <a:cs typeface="Times New Roman" pitchFamily="18" charset="0"/>
              </a:rPr>
              <a:t>, 8(2), e00373-17.</a:t>
            </a:r>
          </a:p>
          <a:p>
            <a:pPr marL="0" indent="0">
              <a:buNone/>
            </a:pPr>
            <a:r>
              <a:rPr lang="en-US" dirty="0" err="1">
                <a:latin typeface="Times New Roman" pitchFamily="18" charset="0"/>
                <a:cs typeface="Times New Roman" pitchFamily="18" charset="0"/>
              </a:rPr>
              <a:t>Corman</a:t>
            </a:r>
            <a:r>
              <a:rPr lang="en-US" dirty="0">
                <a:latin typeface="Times New Roman" pitchFamily="18" charset="0"/>
                <a:cs typeface="Times New Roman" pitchFamily="18" charset="0"/>
              </a:rPr>
              <a:t>, V. M., </a:t>
            </a:r>
            <a:r>
              <a:rPr lang="en-US" dirty="0" err="1">
                <a:latin typeface="Times New Roman" pitchFamily="18" charset="0"/>
                <a:cs typeface="Times New Roman" pitchFamily="18" charset="0"/>
              </a:rPr>
              <a:t>Albarrak</a:t>
            </a:r>
            <a:r>
              <a:rPr lang="en-US" dirty="0">
                <a:latin typeface="Times New Roman" pitchFamily="18" charset="0"/>
                <a:cs typeface="Times New Roman" pitchFamily="18" charset="0"/>
              </a:rPr>
              <a:t>, A. M., </a:t>
            </a:r>
            <a:r>
              <a:rPr lang="en-US" dirty="0" err="1">
                <a:latin typeface="Times New Roman" pitchFamily="18" charset="0"/>
                <a:cs typeface="Times New Roman" pitchFamily="18" charset="0"/>
              </a:rPr>
              <a:t>Omrani</a:t>
            </a:r>
            <a:r>
              <a:rPr lang="en-US" dirty="0">
                <a:latin typeface="Times New Roman" pitchFamily="18" charset="0"/>
                <a:cs typeface="Times New Roman" pitchFamily="18" charset="0"/>
              </a:rPr>
              <a:t>, A. S., </a:t>
            </a:r>
            <a:r>
              <a:rPr lang="en-US" dirty="0" err="1">
                <a:latin typeface="Times New Roman" pitchFamily="18" charset="0"/>
                <a:cs typeface="Times New Roman" pitchFamily="18" charset="0"/>
              </a:rPr>
              <a:t>Albarrak</a:t>
            </a:r>
            <a:r>
              <a:rPr lang="en-US" dirty="0">
                <a:latin typeface="Times New Roman" pitchFamily="18" charset="0"/>
                <a:cs typeface="Times New Roman" pitchFamily="18" charset="0"/>
              </a:rPr>
              <a:t>, M. M., Farah, M. E., </a:t>
            </a:r>
            <a:r>
              <a:rPr lang="en-US" dirty="0" err="1">
                <a:latin typeface="Times New Roman" pitchFamily="18" charset="0"/>
                <a:cs typeface="Times New Roman" pitchFamily="18" charset="0"/>
              </a:rPr>
              <a:t>Almasri</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M</a:t>
            </a:r>
            <a:r>
              <a:rPr lang="en-US" dirty="0">
                <a:latin typeface="Times New Roman" pitchFamily="18" charset="0"/>
                <a:cs typeface="Times New Roman" pitchFamily="18" charset="0"/>
              </a:rPr>
              <a:t>., ... &amp; Binger, T.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2016). Viral shedding and antibody response in 37 patients with </a:t>
            </a:r>
            <a:r>
              <a:rPr lang="en-US" dirty="0" smtClean="0">
                <a:latin typeface="Times New Roman" pitchFamily="18" charset="0"/>
                <a:cs typeface="Times New Roman" pitchFamily="18" charset="0"/>
              </a:rPr>
              <a:t>	Middle </a:t>
            </a:r>
            <a:r>
              <a:rPr lang="en-US" dirty="0">
                <a:latin typeface="Times New Roman" pitchFamily="18" charset="0"/>
                <a:cs typeface="Times New Roman" pitchFamily="18" charset="0"/>
              </a:rPr>
              <a:t>East respiratory syndrome </a:t>
            </a:r>
            <a:r>
              <a:rPr lang="en-US" dirty="0" smtClean="0">
                <a:latin typeface="Times New Roman" pitchFamily="18" charset="0"/>
                <a:cs typeface="Times New Roman" pitchFamily="18" charset="0"/>
              </a:rPr>
              <a:t>	coronavirus </a:t>
            </a:r>
            <a:r>
              <a:rPr lang="en-US" dirty="0">
                <a:latin typeface="Times New Roman" pitchFamily="18" charset="0"/>
                <a:cs typeface="Times New Roman" pitchFamily="18" charset="0"/>
              </a:rPr>
              <a:t>infection. Clinical Infectious Diseases, </a:t>
            </a:r>
            <a:r>
              <a:rPr lang="en-US" dirty="0" smtClean="0">
                <a:latin typeface="Times New Roman" pitchFamily="18" charset="0"/>
                <a:cs typeface="Times New Roman" pitchFamily="18" charset="0"/>
              </a:rPr>
              <a:t>	62(4</a:t>
            </a:r>
            <a:r>
              <a:rPr lang="en-US" dirty="0">
                <a:latin typeface="Times New Roman" pitchFamily="18" charset="0"/>
                <a:cs typeface="Times New Roman" pitchFamily="18" charset="0"/>
              </a:rPr>
              <a:t>), 477-483</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03580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77334" y="2160589"/>
            <a:ext cx="8596668" cy="4468811"/>
          </a:xfrm>
        </p:spPr>
        <p:txBody>
          <a:bodyPr/>
          <a:lstStyle/>
          <a:p>
            <a:pPr marL="0" indent="0">
              <a:buNone/>
            </a:pPr>
            <a:r>
              <a:rPr lang="en-US" dirty="0" err="1">
                <a:latin typeface="Times New Roman" pitchFamily="18" charset="0"/>
                <a:cs typeface="Times New Roman" pitchFamily="18" charset="0"/>
              </a:rPr>
              <a:t>Hemida</a:t>
            </a:r>
            <a:r>
              <a:rPr lang="en-US" dirty="0">
                <a:latin typeface="Times New Roman" pitchFamily="18" charset="0"/>
                <a:cs typeface="Times New Roman" pitchFamily="18" charset="0"/>
              </a:rPr>
              <a:t>, M. G., </a:t>
            </a:r>
            <a:r>
              <a:rPr lang="en-US" dirty="0" err="1">
                <a:latin typeface="Times New Roman" pitchFamily="18" charset="0"/>
                <a:cs typeface="Times New Roman" pitchFamily="18" charset="0"/>
              </a:rPr>
              <a:t>Alnaeem</a:t>
            </a:r>
            <a:r>
              <a:rPr lang="en-US" dirty="0">
                <a:latin typeface="Times New Roman" pitchFamily="18" charset="0"/>
                <a:cs typeface="Times New Roman" pitchFamily="18" charset="0"/>
              </a:rPr>
              <a:t>, A., Chu, D. K., </a:t>
            </a:r>
            <a:r>
              <a:rPr lang="en-US" dirty="0" err="1">
                <a:latin typeface="Times New Roman" pitchFamily="18" charset="0"/>
                <a:cs typeface="Times New Roman" pitchFamily="18" charset="0"/>
              </a:rPr>
              <a:t>Perera</a:t>
            </a:r>
            <a:r>
              <a:rPr lang="en-US" dirty="0">
                <a:latin typeface="Times New Roman" pitchFamily="18" charset="0"/>
                <a:cs typeface="Times New Roman" pitchFamily="18" charset="0"/>
              </a:rPr>
              <a:t>, R. A., Chan, S. M., </a:t>
            </a:r>
            <a:r>
              <a:rPr lang="en-US" dirty="0" err="1">
                <a:latin typeface="Times New Roman" pitchFamily="18" charset="0"/>
                <a:cs typeface="Times New Roman" pitchFamily="18" charset="0"/>
              </a:rPr>
              <a:t>Almathen</a:t>
            </a:r>
            <a:r>
              <a:rPr lang="en-US" dirty="0">
                <a:latin typeface="Times New Roman" pitchFamily="18" charset="0"/>
                <a:cs typeface="Times New Roman" pitchFamily="18" charset="0"/>
              </a:rPr>
              <a:t>, F., ... &amp;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Peiris</a:t>
            </a:r>
            <a:r>
              <a:rPr lang="en-US" dirty="0">
                <a:latin typeface="Times New Roman" pitchFamily="18" charset="0"/>
                <a:cs typeface="Times New Roman" pitchFamily="18" charset="0"/>
              </a:rPr>
              <a:t>, M. (2017). Longitudinal study of Middle East respiratory syndrome </a:t>
            </a:r>
            <a:r>
              <a:rPr lang="en-US" dirty="0" smtClean="0">
                <a:latin typeface="Times New Roman" pitchFamily="18" charset="0"/>
                <a:cs typeface="Times New Roman" pitchFamily="18" charset="0"/>
              </a:rPr>
              <a:t>	coronavirus </a:t>
            </a:r>
            <a:r>
              <a:rPr lang="en-US" dirty="0">
                <a:latin typeface="Times New Roman" pitchFamily="18" charset="0"/>
                <a:cs typeface="Times New Roman" pitchFamily="18" charset="0"/>
              </a:rPr>
              <a:t>infection in dromedary camel herds in Saudi Arabia, 2014–2015. </a:t>
            </a:r>
            <a:r>
              <a:rPr lang="en-US" dirty="0" smtClean="0">
                <a:latin typeface="Times New Roman" pitchFamily="18" charset="0"/>
                <a:cs typeface="Times New Roman" pitchFamily="18" charset="0"/>
              </a:rPr>
              <a:t>	Emerging </a:t>
            </a:r>
            <a:r>
              <a:rPr lang="en-US" dirty="0">
                <a:latin typeface="Times New Roman" pitchFamily="18" charset="0"/>
                <a:cs typeface="Times New Roman" pitchFamily="18" charset="0"/>
              </a:rPr>
              <a:t>microbes &amp; infections, 6(1), 1-7.</a:t>
            </a:r>
          </a:p>
          <a:p>
            <a:pPr marL="0" indent="0">
              <a:buNone/>
            </a:pPr>
            <a:r>
              <a:rPr lang="en-US" dirty="0" err="1">
                <a:latin typeface="Times New Roman" pitchFamily="18" charset="0"/>
                <a:cs typeface="Times New Roman" pitchFamily="18" charset="0"/>
              </a:rPr>
              <a:t>Hui</a:t>
            </a:r>
            <a:r>
              <a:rPr lang="en-US" dirty="0">
                <a:latin typeface="Times New Roman" pitchFamily="18" charset="0"/>
                <a:cs typeface="Times New Roman" pitchFamily="18" charset="0"/>
              </a:rPr>
              <a:t>, D. S., </a:t>
            </a:r>
            <a:r>
              <a:rPr lang="en-US" dirty="0" err="1">
                <a:latin typeface="Times New Roman" pitchFamily="18" charset="0"/>
                <a:cs typeface="Times New Roman" pitchFamily="18" charset="0"/>
              </a:rPr>
              <a:t>Azhar</a:t>
            </a:r>
            <a:r>
              <a:rPr lang="en-US" dirty="0">
                <a:latin typeface="Times New Roman" pitchFamily="18" charset="0"/>
                <a:cs typeface="Times New Roman" pitchFamily="18" charset="0"/>
              </a:rPr>
              <a:t>, E. I., Kim, Y. J., </a:t>
            </a:r>
            <a:r>
              <a:rPr lang="en-US" dirty="0" err="1">
                <a:latin typeface="Times New Roman" pitchFamily="18" charset="0"/>
                <a:cs typeface="Times New Roman" pitchFamily="18" charset="0"/>
              </a:rPr>
              <a:t>Memish</a:t>
            </a:r>
            <a:r>
              <a:rPr lang="en-US" dirty="0">
                <a:latin typeface="Times New Roman" pitchFamily="18" charset="0"/>
                <a:cs typeface="Times New Roman" pitchFamily="18" charset="0"/>
              </a:rPr>
              <a:t>, Z. A., Oh, M. D., &amp; </a:t>
            </a:r>
            <a:r>
              <a:rPr lang="en-US" dirty="0" err="1">
                <a:latin typeface="Times New Roman" pitchFamily="18" charset="0"/>
                <a:cs typeface="Times New Roman" pitchFamily="18" charset="0"/>
              </a:rPr>
              <a:t>Zumla</a:t>
            </a:r>
            <a:r>
              <a:rPr lang="en-US" dirty="0">
                <a:latin typeface="Times New Roman" pitchFamily="18" charset="0"/>
                <a:cs typeface="Times New Roman" pitchFamily="18" charset="0"/>
              </a:rPr>
              <a:t>, A. (2018). Middle </a:t>
            </a:r>
            <a:r>
              <a:rPr lang="en-US" dirty="0" smtClean="0">
                <a:latin typeface="Times New Roman" pitchFamily="18" charset="0"/>
                <a:cs typeface="Times New Roman" pitchFamily="18" charset="0"/>
              </a:rPr>
              <a:t>	East </a:t>
            </a:r>
            <a:r>
              <a:rPr lang="en-US" dirty="0">
                <a:latin typeface="Times New Roman" pitchFamily="18" charset="0"/>
                <a:cs typeface="Times New Roman" pitchFamily="18" charset="0"/>
              </a:rPr>
              <a:t>respiratory syndrome coronavirus: risk factors and determinants of primary, </a:t>
            </a:r>
            <a:r>
              <a:rPr lang="en-US" dirty="0" smtClean="0">
                <a:latin typeface="Times New Roman" pitchFamily="18" charset="0"/>
                <a:cs typeface="Times New Roman" pitchFamily="18" charset="0"/>
              </a:rPr>
              <a:t>	household</a:t>
            </a:r>
            <a:r>
              <a:rPr lang="en-US" dirty="0">
                <a:latin typeface="Times New Roman" pitchFamily="18" charset="0"/>
                <a:cs typeface="Times New Roman" pitchFamily="18" charset="0"/>
              </a:rPr>
              <a:t>, and nosocomial transmission. The Lancet Infectious Diseases, 18(8), </a:t>
            </a:r>
            <a:r>
              <a:rPr lang="en-US" dirty="0" smtClean="0">
                <a:latin typeface="Times New Roman" pitchFamily="18" charset="0"/>
                <a:cs typeface="Times New Roman" pitchFamily="18" charset="0"/>
              </a:rPr>
              <a:t>e217-	e227</a:t>
            </a:r>
            <a:r>
              <a:rPr lang="en-US" dirty="0">
                <a:latin typeface="Times New Roman" pitchFamily="18" charset="0"/>
                <a:cs typeface="Times New Roman" pitchFamily="18" charset="0"/>
              </a:rPr>
              <a:t>.</a:t>
            </a:r>
          </a:p>
          <a:p>
            <a:pPr marL="0" indent="0">
              <a:buNone/>
            </a:pPr>
            <a:r>
              <a:rPr lang="en-US" dirty="0" err="1">
                <a:latin typeface="Times New Roman" pitchFamily="18" charset="0"/>
                <a:cs typeface="Times New Roman" pitchFamily="18" charset="0"/>
              </a:rPr>
              <a:t>Mohd</a:t>
            </a:r>
            <a:r>
              <a:rPr lang="en-US" dirty="0">
                <a:latin typeface="Times New Roman" pitchFamily="18" charset="0"/>
                <a:cs typeface="Times New Roman" pitchFamily="18" charset="0"/>
              </a:rPr>
              <a:t>, H. A., Al-</a:t>
            </a:r>
            <a:r>
              <a:rPr lang="en-US" dirty="0" err="1">
                <a:latin typeface="Times New Roman" pitchFamily="18" charset="0"/>
                <a:cs typeface="Times New Roman" pitchFamily="18" charset="0"/>
              </a:rPr>
              <a:t>Tawfiq</a:t>
            </a:r>
            <a:r>
              <a:rPr lang="en-US" dirty="0">
                <a:latin typeface="Times New Roman" pitchFamily="18" charset="0"/>
                <a:cs typeface="Times New Roman" pitchFamily="18" charset="0"/>
              </a:rPr>
              <a:t>, J. A., &amp; </a:t>
            </a:r>
            <a:r>
              <a:rPr lang="en-US" dirty="0" err="1">
                <a:latin typeface="Times New Roman" pitchFamily="18" charset="0"/>
                <a:cs typeface="Times New Roman" pitchFamily="18" charset="0"/>
              </a:rPr>
              <a:t>Memish</a:t>
            </a:r>
            <a:r>
              <a:rPr lang="en-US" dirty="0">
                <a:latin typeface="Times New Roman" pitchFamily="18" charset="0"/>
                <a:cs typeface="Times New Roman" pitchFamily="18" charset="0"/>
              </a:rPr>
              <a:t>, Z. A. (2016). Middle East respiratory syndrome </a:t>
            </a:r>
            <a:r>
              <a:rPr lang="en-US" dirty="0" smtClean="0">
                <a:latin typeface="Times New Roman" pitchFamily="18" charset="0"/>
                <a:cs typeface="Times New Roman" pitchFamily="18" charset="0"/>
              </a:rPr>
              <a:t>	coronavirus </a:t>
            </a:r>
            <a:r>
              <a:rPr lang="en-US" dirty="0">
                <a:latin typeface="Times New Roman" pitchFamily="18" charset="0"/>
                <a:cs typeface="Times New Roman" pitchFamily="18" charset="0"/>
              </a:rPr>
              <a:t>(MERS-</a:t>
            </a:r>
            <a:r>
              <a:rPr lang="en-US" dirty="0" err="1">
                <a:latin typeface="Times New Roman" pitchFamily="18" charset="0"/>
                <a:cs typeface="Times New Roman" pitchFamily="18" charset="0"/>
              </a:rPr>
              <a:t>CoV</a:t>
            </a:r>
            <a:r>
              <a:rPr lang="en-US" dirty="0">
                <a:latin typeface="Times New Roman" pitchFamily="18" charset="0"/>
                <a:cs typeface="Times New Roman" pitchFamily="18" charset="0"/>
              </a:rPr>
              <a:t>) origin and animal reservoir. Virology journal, 13(1), 87.</a:t>
            </a:r>
          </a:p>
          <a:p>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2609521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Works Cited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65018" y="1620983"/>
            <a:ext cx="8608984" cy="5237018"/>
          </a:xfrm>
        </p:spPr>
        <p:txBody>
          <a:bodyPr>
            <a:noAutofit/>
          </a:bodyPr>
          <a:lstStyle/>
          <a:p>
            <a:pPr marL="0" indent="0">
              <a:buNone/>
            </a:pPr>
            <a:r>
              <a:rPr lang="en-US" sz="2000" dirty="0" smtClean="0">
                <a:latin typeface="Times New Roman" pitchFamily="18" charset="0"/>
                <a:cs typeface="Times New Roman" pitchFamily="18" charset="0"/>
              </a:rPr>
              <a:t>Francis</a:t>
            </a:r>
            <a:r>
              <a:rPr lang="en-US" sz="2000" dirty="0">
                <a:latin typeface="Times New Roman" pitchFamily="18" charset="0"/>
                <a:cs typeface="Times New Roman" pitchFamily="18" charset="0"/>
              </a:rPr>
              <a:t>, Roger A. "The Final Days of Edgar Allan Poe: Clues to an Old Mystery </a:t>
            </a:r>
            <a:r>
              <a:rPr lang="en-US" sz="2000" dirty="0" smtClean="0">
                <a:latin typeface="Times New Roman" pitchFamily="18" charset="0"/>
                <a:cs typeface="Times New Roman" pitchFamily="18" charset="0"/>
              </a:rPr>
              <a:t>	Using </a:t>
            </a:r>
            <a:r>
              <a:rPr lang="en-US" sz="2000" dirty="0">
                <a:latin typeface="Times New Roman" pitchFamily="18" charset="0"/>
                <a:cs typeface="Times New Roman" pitchFamily="18" charset="0"/>
              </a:rPr>
              <a:t>21st Century Medical Science." </a:t>
            </a:r>
            <a:r>
              <a:rPr lang="en-US" sz="2000" i="1" dirty="0">
                <a:latin typeface="Times New Roman" pitchFamily="18" charset="0"/>
                <a:cs typeface="Times New Roman" pitchFamily="18" charset="0"/>
              </a:rPr>
              <a:t>OMEGA-Journal of Death and </a:t>
            </a:r>
            <a:r>
              <a:rPr lang="en-US" sz="2000" i="1" dirty="0" smtClean="0">
                <a:latin typeface="Times New Roman" pitchFamily="18" charset="0"/>
                <a:cs typeface="Times New Roman" pitchFamily="18" charset="0"/>
              </a:rPr>
              <a:t>	Dying</a:t>
            </a:r>
            <a:r>
              <a:rPr lang="en-US" sz="2000" dirty="0">
                <a:latin typeface="Times New Roman" pitchFamily="18" charset="0"/>
                <a:cs typeface="Times New Roman" pitchFamily="18" charset="0"/>
              </a:rPr>
              <a:t> 60.2 (2010): 165-173.</a:t>
            </a:r>
          </a:p>
          <a:p>
            <a:pPr marL="0" indent="0">
              <a:buNone/>
            </a:pPr>
            <a:r>
              <a:rPr lang="en-US" sz="2000" dirty="0">
                <a:latin typeface="Times New Roman" pitchFamily="18" charset="0"/>
                <a:cs typeface="Times New Roman" pitchFamily="18" charset="0"/>
              </a:rPr>
              <a:t>Morgan, Robert. "A Note on" A Tale of the Ragged Mountains" by Edgar Allan </a:t>
            </a:r>
            <a:r>
              <a:rPr lang="en-US" sz="2000" dirty="0" smtClean="0">
                <a:latin typeface="Times New Roman" pitchFamily="18" charset="0"/>
                <a:cs typeface="Times New Roman" pitchFamily="18" charset="0"/>
              </a:rPr>
              <a:t>	Poe</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Appalachian Heritage</a:t>
            </a:r>
            <a:r>
              <a:rPr lang="en-US" sz="2000" dirty="0">
                <a:latin typeface="Times New Roman" pitchFamily="18" charset="0"/>
                <a:cs typeface="Times New Roman" pitchFamily="18" charset="0"/>
              </a:rPr>
              <a:t> 39.2 (2011): 75-75.</a:t>
            </a:r>
          </a:p>
          <a:p>
            <a:pPr marL="0" indent="0">
              <a:buNone/>
            </a:pPr>
            <a:r>
              <a:rPr lang="en-US" sz="2000" dirty="0">
                <a:latin typeface="Times New Roman" pitchFamily="18" charset="0"/>
                <a:cs typeface="Times New Roman" pitchFamily="18" charset="0"/>
              </a:rPr>
              <a:t>Reese, Sam. "Verbal Violence and Patterns of Words: Poe, Bowles, And an </a:t>
            </a:r>
            <a:r>
              <a:rPr lang="en-US" sz="2000" dirty="0" smtClean="0">
                <a:latin typeface="Times New Roman" pitchFamily="18" charset="0"/>
                <a:cs typeface="Times New Roman" pitchFamily="18" charset="0"/>
              </a:rPr>
              <a:t>	Alternative </a:t>
            </a:r>
            <a:r>
              <a:rPr lang="en-US" sz="2000" dirty="0">
                <a:latin typeface="Times New Roman" pitchFamily="18" charset="0"/>
                <a:cs typeface="Times New Roman" pitchFamily="18" charset="0"/>
              </a:rPr>
              <a:t>American Tradition." </a:t>
            </a:r>
            <a:r>
              <a:rPr lang="en-US" sz="2000" i="1" dirty="0">
                <a:latin typeface="Times New Roman" pitchFamily="18" charset="0"/>
                <a:cs typeface="Times New Roman" pitchFamily="18" charset="0"/>
              </a:rPr>
              <a:t>Poe Studies</a:t>
            </a:r>
            <a:r>
              <a:rPr lang="en-US" sz="2000" dirty="0">
                <a:latin typeface="Times New Roman" pitchFamily="18" charset="0"/>
                <a:cs typeface="Times New Roman" pitchFamily="18" charset="0"/>
              </a:rPr>
              <a:t> 46.1 (2013): 78-93.</a:t>
            </a:r>
          </a:p>
          <a:p>
            <a:pPr marL="0" indent="0">
              <a:buNone/>
            </a:pPr>
            <a:r>
              <a:rPr lang="en-US" sz="2000" dirty="0">
                <a:latin typeface="Times New Roman" pitchFamily="18" charset="0"/>
                <a:cs typeface="Times New Roman" pitchFamily="18" charset="0"/>
              </a:rPr>
              <a:t>Tonkin, Maggie. "The “Poe-</a:t>
            </a:r>
            <a:r>
              <a:rPr lang="en-US" sz="2000" dirty="0" err="1">
                <a:latin typeface="Times New Roman" pitchFamily="18" charset="0"/>
                <a:cs typeface="Times New Roman" pitchFamily="18" charset="0"/>
              </a:rPr>
              <a:t>etics</a:t>
            </a:r>
            <a:r>
              <a:rPr lang="en-US" sz="2000" dirty="0">
                <a:latin typeface="Times New Roman" pitchFamily="18" charset="0"/>
                <a:cs typeface="Times New Roman" pitchFamily="18" charset="0"/>
              </a:rPr>
              <a:t>” of Decomposition: Angela Carter's “The </a:t>
            </a:r>
            <a:r>
              <a:rPr lang="en-US" sz="2000" dirty="0" smtClean="0">
                <a:latin typeface="Times New Roman" pitchFamily="18" charset="0"/>
                <a:cs typeface="Times New Roman" pitchFamily="18" charset="0"/>
              </a:rPr>
              <a:t>	Cabinet </a:t>
            </a:r>
            <a:r>
              <a:rPr lang="en-US" sz="2000" dirty="0">
                <a:latin typeface="Times New Roman" pitchFamily="18" charset="0"/>
                <a:cs typeface="Times New Roman" pitchFamily="18" charset="0"/>
              </a:rPr>
              <a:t>of Edgar Allan Poe” and the Reading-Effect." </a:t>
            </a:r>
            <a:r>
              <a:rPr lang="en-US" sz="2000" i="1" dirty="0">
                <a:latin typeface="Times New Roman" pitchFamily="18" charset="0"/>
                <a:cs typeface="Times New Roman" pitchFamily="18" charset="0"/>
              </a:rPr>
              <a:t>Women's Studies</a:t>
            </a:r>
            <a:r>
              <a:rPr lang="en-US" sz="2000" dirty="0">
                <a:latin typeface="Times New Roman" pitchFamily="18" charset="0"/>
                <a:cs typeface="Times New Roman" pitchFamily="18" charset="0"/>
              </a:rPr>
              <a:t> 33.1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2004): 1-21.</a:t>
            </a:r>
          </a:p>
          <a:p>
            <a:pPr marL="0" indent="0">
              <a:buNone/>
            </a:pPr>
            <a:r>
              <a:rPr lang="en-US" sz="2000" dirty="0" err="1">
                <a:latin typeface="Times New Roman" pitchFamily="18" charset="0"/>
                <a:cs typeface="Times New Roman" pitchFamily="18" charset="0"/>
              </a:rPr>
              <a:t>Unrue</a:t>
            </a:r>
            <a:r>
              <a:rPr lang="en-US" sz="2000" dirty="0">
                <a:latin typeface="Times New Roman" pitchFamily="18" charset="0"/>
                <a:cs typeface="Times New Roman" pitchFamily="18" charset="0"/>
              </a:rPr>
              <a:t>, Darlene </a:t>
            </a:r>
            <a:r>
              <a:rPr lang="en-US" sz="2000" dirty="0" err="1">
                <a:latin typeface="Times New Roman" pitchFamily="18" charset="0"/>
                <a:cs typeface="Times New Roman" pitchFamily="18" charset="0"/>
              </a:rPr>
              <a:t>Harbour</a:t>
            </a:r>
            <a:r>
              <a:rPr lang="en-US" sz="2000" dirty="0">
                <a:latin typeface="Times New Roman" pitchFamily="18" charset="0"/>
                <a:cs typeface="Times New Roman" pitchFamily="18" charset="0"/>
              </a:rPr>
              <a:t>. "Edgar Allan Poe: The Romantic as </a:t>
            </a:r>
            <a:r>
              <a:rPr lang="en-US" sz="2000" dirty="0" smtClean="0">
                <a:latin typeface="Times New Roman" pitchFamily="18" charset="0"/>
                <a:cs typeface="Times New Roman" pitchFamily="18" charset="0"/>
              </a:rPr>
              <a:t>	Classicist</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International Journal of the Classical Tradition</a:t>
            </a:r>
            <a:r>
              <a:rPr lang="en-US" sz="2000" dirty="0">
                <a:latin typeface="Times New Roman" pitchFamily="18" charset="0"/>
                <a:cs typeface="Times New Roman" pitchFamily="18" charset="0"/>
              </a:rPr>
              <a:t> 1.4 (1995): </a:t>
            </a:r>
            <a:r>
              <a:rPr lang="en-US" sz="2000" dirty="0" smtClean="0">
                <a:latin typeface="Times New Roman" pitchFamily="18" charset="0"/>
                <a:cs typeface="Times New Roman" pitchFamily="18" charset="0"/>
              </a:rPr>
              <a:t>112-	119.</a:t>
            </a: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5000373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1041</TotalTime>
  <Words>2357</Words>
  <Application>Microsoft Office PowerPoint</Application>
  <PresentationFormat>Custom</PresentationFormat>
  <Paragraphs>105</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Respiratory Syndrome Coronavirus (MERS-CoV)</vt:lpstr>
      <vt:lpstr>Introduction </vt:lpstr>
      <vt:lpstr>Determinants</vt:lpstr>
      <vt:lpstr>Continuation…</vt:lpstr>
      <vt:lpstr>Indicators</vt:lpstr>
      <vt:lpstr>Measurements</vt:lpstr>
      <vt:lpstr>Continuation…</vt:lpstr>
      <vt:lpstr>Individual Characteristics and Outside Influences </vt:lpstr>
      <vt:lpstr>Comparing and Contrasting Determinants </vt:lpstr>
      <vt:lpstr>Conclusion </vt:lpstr>
      <vt:lpstr>References </vt:lpstr>
      <vt:lpstr>Continuation…</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Law Policy</dc:title>
  <dc:creator>Probook</dc:creator>
  <cp:lastModifiedBy>User</cp:lastModifiedBy>
  <cp:revision>33</cp:revision>
  <dcterms:created xsi:type="dcterms:W3CDTF">2019-09-09T17:17:01Z</dcterms:created>
  <dcterms:modified xsi:type="dcterms:W3CDTF">2020-03-03T12:56:51Z</dcterms:modified>
</cp:coreProperties>
</file>